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8.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9.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1.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2.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4.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5.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84" r:id="rId6"/>
    <p:sldMasterId id="2147483697" r:id="rId7"/>
    <p:sldMasterId id="2147483747" r:id="rId8"/>
    <p:sldMasterId id="2147483758" r:id="rId9"/>
    <p:sldMasterId id="2147483761" r:id="rId10"/>
    <p:sldMasterId id="2147483774" r:id="rId11"/>
    <p:sldMasterId id="2147483777" r:id="rId12"/>
    <p:sldMasterId id="2147483801" r:id="rId13"/>
    <p:sldMasterId id="2147483814" r:id="rId14"/>
    <p:sldMasterId id="2147483817" r:id="rId15"/>
    <p:sldMasterId id="2147483832" r:id="rId16"/>
    <p:sldMasterId id="2147483850" r:id="rId17"/>
    <p:sldMasterId id="2147483871" r:id="rId18"/>
    <p:sldMasterId id="2147483884" r:id="rId19"/>
  </p:sldMasterIdLst>
  <p:notesMasterIdLst>
    <p:notesMasterId r:id="rId66"/>
  </p:notesMasterIdLst>
  <p:sldIdLst>
    <p:sldId id="395" r:id="rId20"/>
    <p:sldId id="286" r:id="rId21"/>
    <p:sldId id="499" r:id="rId22"/>
    <p:sldId id="282" r:id="rId23"/>
    <p:sldId id="501" r:id="rId24"/>
    <p:sldId id="480" r:id="rId25"/>
    <p:sldId id="481" r:id="rId26"/>
    <p:sldId id="464" r:id="rId27"/>
    <p:sldId id="509" r:id="rId28"/>
    <p:sldId id="510" r:id="rId29"/>
    <p:sldId id="482" r:id="rId30"/>
    <p:sldId id="484" r:id="rId31"/>
    <p:sldId id="293" r:id="rId32"/>
    <p:sldId id="485" r:id="rId33"/>
    <p:sldId id="486" r:id="rId34"/>
    <p:sldId id="487" r:id="rId35"/>
    <p:sldId id="489" r:id="rId36"/>
    <p:sldId id="491" r:id="rId37"/>
    <p:sldId id="493" r:id="rId38"/>
    <p:sldId id="494" r:id="rId39"/>
    <p:sldId id="497" r:id="rId40"/>
    <p:sldId id="511" r:id="rId41"/>
    <p:sldId id="307" r:id="rId42"/>
    <p:sldId id="319" r:id="rId43"/>
    <p:sldId id="318" r:id="rId44"/>
    <p:sldId id="320" r:id="rId45"/>
    <p:sldId id="321" r:id="rId46"/>
    <p:sldId id="326" r:id="rId47"/>
    <p:sldId id="324" r:id="rId48"/>
    <p:sldId id="513" r:id="rId49"/>
    <p:sldId id="310" r:id="rId50"/>
    <p:sldId id="315" r:id="rId51"/>
    <p:sldId id="330" r:id="rId52"/>
    <p:sldId id="516" r:id="rId53"/>
    <p:sldId id="301" r:id="rId54"/>
    <p:sldId id="512" r:id="rId55"/>
    <p:sldId id="518" r:id="rId56"/>
    <p:sldId id="517" r:id="rId57"/>
    <p:sldId id="430" r:id="rId58"/>
    <p:sldId id="437" r:id="rId59"/>
    <p:sldId id="521" r:id="rId60"/>
    <p:sldId id="522" r:id="rId61"/>
    <p:sldId id="523" r:id="rId62"/>
    <p:sldId id="524" r:id="rId63"/>
    <p:sldId id="525" r:id="rId64"/>
    <p:sldId id="39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938141-E074-4EE5-AA8B-90D07AFC5811}" v="2761" dt="2018-03-27T02:39:53.977"/>
    <p1510:client id="{7C10E7D9-8E59-4347-9520-A90FAD3451D2}" v="2" dt="2018-04-09T20:35:41.8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2" autoAdjust="0"/>
    <p:restoredTop sz="85296" autoAdjust="0"/>
  </p:normalViewPr>
  <p:slideViewPr>
    <p:cSldViewPr snapToGrid="0">
      <p:cViewPr varScale="1">
        <p:scale>
          <a:sx n="103" d="100"/>
          <a:sy n="103" d="100"/>
        </p:scale>
        <p:origin x="3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7.xml"/><Relationship Id="rId21" Type="http://schemas.openxmlformats.org/officeDocument/2006/relationships/slide" Target="slides/slide2.xml"/><Relationship Id="rId42" Type="http://schemas.openxmlformats.org/officeDocument/2006/relationships/slide" Target="slides/slide23.xml"/><Relationship Id="rId47" Type="http://schemas.openxmlformats.org/officeDocument/2006/relationships/slide" Target="slides/slide28.xml"/><Relationship Id="rId63" Type="http://schemas.openxmlformats.org/officeDocument/2006/relationships/slide" Target="slides/slide44.xml"/><Relationship Id="rId68" Type="http://schemas.openxmlformats.org/officeDocument/2006/relationships/viewProps" Target="viewProps.xml"/><Relationship Id="rId7" Type="http://schemas.openxmlformats.org/officeDocument/2006/relationships/slideMaster" Target="slideMasters/slideMaster4.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0.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slide" Target="slides/slide34.xml"/><Relationship Id="rId58" Type="http://schemas.openxmlformats.org/officeDocument/2006/relationships/slide" Target="slides/slide39.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42.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slide" Target="slides/slide45.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2.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slide" Target="slides/slide40.xml"/><Relationship Id="rId67" Type="http://schemas.openxmlformats.org/officeDocument/2006/relationships/presProps" Target="presProps.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10" Type="http://schemas.openxmlformats.org/officeDocument/2006/relationships/slideMaster" Target="slideMasters/slideMaster7.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slide" Target="slides/slide46.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EE7AF7-F24B-4B5A-A18F-C43981456312}" type="datetimeFigureOut">
              <a:rPr lang="en-US" smtClean="0"/>
              <a:t>6/5/2018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3A18DF-2E2C-4B51-B31A-8EAAD44872AA}" type="slidenum">
              <a:rPr lang="en-US" smtClean="0"/>
              <a:t>‹#›</a:t>
            </a:fld>
            <a:endParaRPr lang="en-US"/>
          </a:p>
        </p:txBody>
      </p:sp>
    </p:spTree>
    <p:extLst>
      <p:ext uri="{BB962C8B-B14F-4D97-AF65-F5344CB8AC3E}">
        <p14:creationId xmlns:p14="http://schemas.microsoft.com/office/powerpoint/2010/main" val="2554111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3A18DF-2E2C-4B51-B31A-8EAAD44872AA}" type="slidenum">
              <a:rPr lang="en-US" smtClean="0"/>
              <a:t>1</a:t>
            </a:fld>
            <a:endParaRPr lang="en-US"/>
          </a:p>
        </p:txBody>
      </p:sp>
    </p:spTree>
    <p:extLst>
      <p:ext uri="{BB962C8B-B14F-4D97-AF65-F5344CB8AC3E}">
        <p14:creationId xmlns:p14="http://schemas.microsoft.com/office/powerpoint/2010/main" val="2747638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68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Presentation notes:</a:t>
            </a:r>
          </a:p>
          <a:p>
            <a:pPr marL="182880" indent="-182880">
              <a:spcBef>
                <a:spcPts val="300"/>
              </a:spcBef>
              <a:spcAft>
                <a:spcPts val="300"/>
              </a:spcAft>
            </a:pPr>
            <a:r>
              <a:rPr lang="en-US" sz="2000" kern="1200" dirty="0">
                <a:solidFill>
                  <a:schemeClr val="tx1"/>
                </a:solidFill>
                <a:latin typeface="Segoe UI Light" pitchFamily="34" charset="0"/>
                <a:ea typeface="+mn-ea"/>
                <a:cs typeface="+mn-cs"/>
              </a:rPr>
              <a:t>Key concepts: </a:t>
            </a:r>
          </a:p>
          <a:p>
            <a:pPr marL="457200" lvl="1" indent="-182880">
              <a:spcBef>
                <a:spcPts val="300"/>
              </a:spcBef>
              <a:spcAft>
                <a:spcPts val="300"/>
              </a:spcAft>
            </a:pPr>
            <a:r>
              <a:rPr lang="en-US" sz="2000" dirty="0"/>
              <a:t>Resource groups: application lifecycle boundary; container that holds resources.</a:t>
            </a:r>
          </a:p>
          <a:p>
            <a:pPr marL="457200" lvl="1" indent="-182880">
              <a:spcBef>
                <a:spcPts val="300"/>
              </a:spcBef>
              <a:spcAft>
                <a:spcPts val="300"/>
              </a:spcAft>
            </a:pPr>
            <a:r>
              <a:rPr lang="en-US" sz="2000" dirty="0"/>
              <a:t>Resources:</a:t>
            </a:r>
            <a:r>
              <a:rPr lang="en-US" sz="2000" baseline="0" dirty="0"/>
              <a:t> w</a:t>
            </a:r>
            <a:r>
              <a:rPr lang="en-US" sz="2000" dirty="0"/>
              <a:t>eb apps, Azure SQL Database, storage account, network, and so on…almost everything.</a:t>
            </a:r>
          </a:p>
          <a:p>
            <a:pPr marL="457200" lvl="1" indent="-182880">
              <a:spcBef>
                <a:spcPts val="300"/>
              </a:spcBef>
              <a:spcAft>
                <a:spcPts val="300"/>
              </a:spcAft>
            </a:pPr>
            <a:r>
              <a:rPr lang="en-US" sz="2000" dirty="0"/>
              <a:t>RBAC</a:t>
            </a:r>
            <a:r>
              <a:rPr lang="en-US" sz="2000" baseline="0" dirty="0"/>
              <a:t> (role-based access control): </a:t>
            </a:r>
            <a:r>
              <a:rPr lang="en-US" sz="2000" dirty="0"/>
              <a:t>User groups with role permissions assigned to resource groups.</a:t>
            </a:r>
          </a:p>
          <a:p>
            <a:pPr marL="457200" lvl="1" indent="-182880">
              <a:spcBef>
                <a:spcPts val="300"/>
              </a:spcBef>
              <a:spcAft>
                <a:spcPts val="300"/>
              </a:spcAft>
            </a:pPr>
            <a:r>
              <a:rPr lang="en-US" sz="2000" dirty="0"/>
              <a:t>Tags:</a:t>
            </a:r>
            <a:r>
              <a:rPr lang="en-US" sz="2000" baseline="0" dirty="0"/>
              <a:t> </a:t>
            </a:r>
            <a:r>
              <a:rPr lang="en-US" sz="2000" dirty="0"/>
              <a:t>Key value pairs assigned to resources or resource groups.</a:t>
            </a:r>
          </a:p>
          <a:p>
            <a:pPr marL="457200" lvl="1" indent="-182880">
              <a:spcBef>
                <a:spcPts val="300"/>
              </a:spcBef>
              <a:spcAft>
                <a:spcPts val="300"/>
              </a:spcAft>
            </a:pPr>
            <a:r>
              <a:rPr lang="en-US" sz="2000" dirty="0"/>
              <a:t>Policy:</a:t>
            </a:r>
            <a:r>
              <a:rPr lang="en-US" sz="2000" baseline="0" dirty="0"/>
              <a:t> </a:t>
            </a:r>
            <a:r>
              <a:rPr lang="en-US" sz="2000" dirty="0"/>
              <a:t>Restrictions on resources; for example, we can enforce mandatory tags per resource type.</a:t>
            </a:r>
          </a:p>
          <a:p>
            <a:pPr marL="457200" lvl="1" indent="-182880">
              <a:spcBef>
                <a:spcPts val="300"/>
              </a:spcBef>
              <a:spcAft>
                <a:spcPts val="300"/>
              </a:spcAft>
            </a:pPr>
            <a:r>
              <a:rPr lang="en-US" sz="2000" dirty="0"/>
              <a:t>Templates:</a:t>
            </a:r>
            <a:r>
              <a:rPr lang="en-US" sz="2000" baseline="0" dirty="0"/>
              <a:t> </a:t>
            </a:r>
            <a:r>
              <a:rPr lang="en-US" sz="2000" dirty="0"/>
              <a:t>JSON </a:t>
            </a:r>
            <a:r>
              <a:rPr lang="en-US" sz="2000" b="0" dirty="0"/>
              <a:t>(</a:t>
            </a:r>
            <a:r>
              <a:rPr lang="en-US" sz="900" b="0" kern="1200" dirty="0">
                <a:solidFill>
                  <a:schemeClr val="tx1"/>
                </a:solidFill>
                <a:effectLst/>
                <a:latin typeface="Segoe UI Light" pitchFamily="34" charset="0"/>
                <a:ea typeface="+mn-ea"/>
                <a:cs typeface="+mn-cs"/>
              </a:rPr>
              <a:t>JavaScript Object Notation) </a:t>
            </a:r>
            <a:r>
              <a:rPr lang="en-US" sz="2000" dirty="0"/>
              <a:t>defining deployment and configuration of your application.</a:t>
            </a:r>
            <a:endParaRPr lang="en-US" dirty="0"/>
          </a:p>
          <a:p>
            <a:endParaRPr lang="en-US" sz="9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Slide objective:</a:t>
            </a:r>
          </a:p>
          <a:p>
            <a:r>
              <a:rPr lang="en-US" baseline="0" dirty="0"/>
              <a:t>Explain the hierarchy of the Azure model and key concepts.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Speaker notes: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When we talk</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about how we’ve done our Azure structure, we think about subscriptions. You want to lay out your subscriptions based on technology, the type of policy that you want to apply, and how your business is laid out. We use </a:t>
            </a: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RBAC</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which is role-based access control, to ensure that the right people have the right access to the right subscriptions. We want to make sure that people can operate their business, information remains protected, and people can’t make changes when they’re not supposed to.</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lower level is the concept of the </a:t>
            </a: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resource group</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an Azure construct that allows you to put the various resources associated with a single app into a resource group and then apply policy from Azure Resource Manager and tags. We use tags—key-value pairs—in Microsoft IT to identify the organization that it’s related to, the environment, and the app ID, a unique identifier. We can use these tags to associate different resources to a different app, organization, or environment, and then make business decisions based on that. Resources include </a:t>
            </a:r>
            <a:r>
              <a:rPr lang="en-US" sz="900" b="0" i="0" u="none" strike="noStrike" kern="1200" baseline="0" dirty="0">
                <a:solidFill>
                  <a:schemeClr val="tx1"/>
                </a:solidFill>
                <a:effectLst/>
                <a:latin typeface="Segoe UI Light" pitchFamily="34" charset="0"/>
                <a:ea typeface="+mn-ea"/>
                <a:cs typeface="+mn-cs"/>
              </a:rPr>
              <a:t>w</a:t>
            </a:r>
            <a:r>
              <a:rPr lang="en-US" sz="900" dirty="0"/>
              <a:t>eb apps, Azure SQL Database, storage account, and so 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Templates: </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We’ve created specific templates that internal teams can use to build out resources, and we ensure that they build them out according to our standards and policies. Templates enforce the creation of tags for tracking.  </a:t>
            </a:r>
          </a:p>
          <a:p>
            <a:endParaRPr lang="en-US" sz="900" b="0" i="0" u="none" strike="noStrike" kern="1200" baseline="0" dirty="0">
              <a:solidFill>
                <a:schemeClr val="tx1"/>
              </a:solidFill>
              <a:effectLst/>
              <a:latin typeface="Segoe UI" panose="020B0502040204020203" pitchFamily="34" charset="0"/>
              <a:cs typeface="Segoe UI" panose="020B0502040204020203" pitchFamily="34" charset="0"/>
            </a:endParaRPr>
          </a:p>
          <a:p>
            <a:endParaRPr lang="en-US" b="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Windows Azure Pack Overview</a:t>
            </a: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5C7A77B-C477-4503-AD89-A3E6790352B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2786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34ED6-8599-45A5-8136-01FAC69FB6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6031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4413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6:41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500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6:41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7070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6:41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980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6:41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719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6:41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694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6:41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1750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homeroom… where we take attendance and make all the announcements, say the pledge of allegiance, etc. </a:t>
            </a:r>
          </a:p>
        </p:txBody>
      </p:sp>
      <p:sp>
        <p:nvSpPr>
          <p:cNvPr id="4" name="Slide Number Placeholder 3"/>
          <p:cNvSpPr>
            <a:spLocks noGrp="1"/>
          </p:cNvSpPr>
          <p:nvPr>
            <p:ph type="sldNum" sz="quarter" idx="10"/>
          </p:nvPr>
        </p:nvSpPr>
        <p:spPr/>
        <p:txBody>
          <a:bodyPr/>
          <a:lstStyle/>
          <a:p>
            <a:fld id="{4C3A18DF-2E2C-4B51-B31A-8EAAD44872AA}" type="slidenum">
              <a:rPr lang="en-US" smtClean="0"/>
              <a:t>2</a:t>
            </a:fld>
            <a:endParaRPr lang="en-US"/>
          </a:p>
        </p:txBody>
      </p:sp>
    </p:spTree>
    <p:extLst>
      <p:ext uri="{BB962C8B-B14F-4D97-AF65-F5344CB8AC3E}">
        <p14:creationId xmlns:p14="http://schemas.microsoft.com/office/powerpoint/2010/main" val="1865709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6:41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892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5181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96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7320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920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396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8768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446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83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767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403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3615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2579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079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2008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336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NSG – Secure the app</a:t>
            </a:r>
          </a:p>
          <a:p>
            <a:r>
              <a:rPr lang="en-US" dirty="0"/>
              <a:t>User Choice – when it makes sense (location, SKU)</a:t>
            </a:r>
          </a:p>
          <a:p>
            <a:r>
              <a:rPr lang="en-US" dirty="0"/>
              <a:t>Use reference for endpoints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2090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92075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498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we’re talking to customers about </a:t>
            </a:r>
            <a:r>
              <a:rPr lang="en-US" dirty="0" err="1"/>
              <a:t>devops</a:t>
            </a:r>
            <a:r>
              <a:rPr lang="en-US" dirty="0"/>
              <a:t> in the cloud, then these are sure to be hot topics you will want to be familiar with.</a:t>
            </a:r>
          </a:p>
          <a:p>
            <a:endParaRPr lang="en-US" dirty="0"/>
          </a:p>
          <a:p>
            <a:r>
              <a:rPr lang="en-US" dirty="0"/>
              <a:t>Key to managing complexity with open source solutions is automation.</a:t>
            </a:r>
          </a:p>
          <a:p>
            <a:endParaRPr lang="en-US" dirty="0"/>
          </a:p>
          <a:p>
            <a:r>
              <a:rPr lang="en-US" dirty="0"/>
              <a:t>Chef, Puppet, Ansible, Terraform…  these are all things that help you treat infrastructure as code and make it easy to automate repeatable set up of cloud environments.</a:t>
            </a:r>
          </a:p>
          <a:p>
            <a:endParaRPr lang="en-US" dirty="0"/>
          </a:p>
          <a:p>
            <a:r>
              <a:rPr lang="en-US" dirty="0"/>
              <a:t>You should at minimal be familiar with the purpose of these tools.  </a:t>
            </a:r>
          </a:p>
          <a:p>
            <a:r>
              <a:rPr lang="en-US" dirty="0"/>
              <a:t>If you have time to learn, be able to do a quick demo in any of these is useful too.</a:t>
            </a:r>
          </a:p>
          <a:p>
            <a:endParaRPr lang="en-US" dirty="0"/>
          </a:p>
          <a:p>
            <a:r>
              <a:rPr lang="en-US" dirty="0"/>
              <a:t>Containers are quite buzzworthy these days.  </a:t>
            </a:r>
          </a:p>
          <a:p>
            <a:r>
              <a:rPr lang="en-US" dirty="0"/>
              <a:t>It’s relatively easy to learn about Docker and use the command line to set up and deploy some containers with common apps in them.</a:t>
            </a:r>
          </a:p>
          <a:p>
            <a:r>
              <a:rPr lang="en-US" dirty="0"/>
              <a:t>Also make a great demo!</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819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862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 Code is a great tool to share with folks using open source tools.</a:t>
            </a:r>
          </a:p>
          <a:p>
            <a:endParaRPr lang="en-US" dirty="0"/>
          </a:p>
          <a:p>
            <a:r>
              <a:rPr lang="en-US" dirty="0"/>
              <a:t>It started as a lightweight code-editor that is cross-platform (Mac, Linux, and Windows)</a:t>
            </a:r>
          </a:p>
          <a:p>
            <a:endParaRPr lang="en-US" dirty="0"/>
          </a:p>
          <a:p>
            <a:r>
              <a:rPr lang="en-US" dirty="0"/>
              <a:t>It’s still a lightweight code-editor (compared to Visual Studio!)…  but it’s got a lot of nice hooks into Azure, </a:t>
            </a:r>
            <a:r>
              <a:rPr lang="en-US" dirty="0" err="1"/>
              <a:t>Github</a:t>
            </a:r>
            <a:r>
              <a:rPr lang="en-US" dirty="0"/>
              <a:t>, and other dev tooling.</a:t>
            </a:r>
          </a:p>
          <a:p>
            <a:endParaRPr lang="en-US" dirty="0"/>
          </a:p>
          <a:p>
            <a:r>
              <a:rPr lang="en-US" dirty="0"/>
              <a:t>And if you’re editing files on your Linux VM… you can use ‘</a:t>
            </a:r>
            <a:r>
              <a:rPr lang="en-US" dirty="0" err="1"/>
              <a:t>rmate</a:t>
            </a:r>
            <a:r>
              <a:rPr lang="en-US" dirty="0"/>
              <a:t>’ to open files “remotely from the VM” for editing on your local PC!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makes a great demo.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it’s easier than using vim or emacs.  (</a:t>
            </a:r>
            <a:r>
              <a:rPr lang="en-US" dirty="0">
                <a:sym typeface="Wingdings" panose="05000000000000000000" pitchFamily="2" charset="2"/>
              </a:rPr>
              <a:t> oh yes… you should also get familiar with those too!)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23965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 Code is a great tool to share with folks using open source tools.</a:t>
            </a:r>
          </a:p>
          <a:p>
            <a:endParaRPr lang="en-US" dirty="0"/>
          </a:p>
          <a:p>
            <a:r>
              <a:rPr lang="en-US" dirty="0"/>
              <a:t>It started as a lightweight code-editor that is cross-platform (Mac, Linux, and Windows)</a:t>
            </a:r>
          </a:p>
          <a:p>
            <a:endParaRPr lang="en-US" dirty="0"/>
          </a:p>
          <a:p>
            <a:r>
              <a:rPr lang="en-US" dirty="0"/>
              <a:t>It’s still a lightweight code-editor (compared to Visual Studio!)…  but it’s got a lot of nice hooks into Azure, </a:t>
            </a:r>
            <a:r>
              <a:rPr lang="en-US" dirty="0" err="1"/>
              <a:t>Github</a:t>
            </a:r>
            <a:r>
              <a:rPr lang="en-US" dirty="0"/>
              <a:t>, and other dev tooling.</a:t>
            </a:r>
          </a:p>
          <a:p>
            <a:endParaRPr lang="en-US" dirty="0"/>
          </a:p>
          <a:p>
            <a:r>
              <a:rPr lang="en-US" dirty="0"/>
              <a:t>And if you’re editing files on your Linux VM… you can use ‘</a:t>
            </a:r>
            <a:r>
              <a:rPr lang="en-US" dirty="0" err="1"/>
              <a:t>rmate</a:t>
            </a:r>
            <a:r>
              <a:rPr lang="en-US" dirty="0"/>
              <a:t>’ to open files “remotely from the VM” for editing on your local PC!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makes a great demo.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it’s easier than using vim or emacs.  (</a:t>
            </a:r>
            <a:r>
              <a:rPr lang="en-US" dirty="0">
                <a:sym typeface="Wingdings" panose="05000000000000000000" pitchFamily="2" charset="2"/>
              </a:rPr>
              <a:t> oh yes… you should also get familiar with those too!)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02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 Code is a great tool to share with folks using open source tools.</a:t>
            </a:r>
          </a:p>
          <a:p>
            <a:endParaRPr lang="en-US" dirty="0"/>
          </a:p>
          <a:p>
            <a:r>
              <a:rPr lang="en-US" dirty="0"/>
              <a:t>It started as a lightweight code-editor that is cross-platform (Mac, Linux, and Windows)</a:t>
            </a:r>
          </a:p>
          <a:p>
            <a:endParaRPr lang="en-US" dirty="0"/>
          </a:p>
          <a:p>
            <a:r>
              <a:rPr lang="en-US" dirty="0"/>
              <a:t>It’s still a lightweight code-editor (compared to Visual Studio!)…  but it’s got a lot of nice hooks into Azure, </a:t>
            </a:r>
            <a:r>
              <a:rPr lang="en-US" dirty="0" err="1"/>
              <a:t>Github</a:t>
            </a:r>
            <a:r>
              <a:rPr lang="en-US" dirty="0"/>
              <a:t>, and other dev tooling.</a:t>
            </a:r>
          </a:p>
          <a:p>
            <a:endParaRPr lang="en-US" dirty="0"/>
          </a:p>
          <a:p>
            <a:r>
              <a:rPr lang="en-US" dirty="0"/>
              <a:t>And if you’re editing files on your Linux VM… you can use ‘</a:t>
            </a:r>
            <a:r>
              <a:rPr lang="en-US" dirty="0" err="1"/>
              <a:t>rmate</a:t>
            </a:r>
            <a:r>
              <a:rPr lang="en-US" dirty="0"/>
              <a:t>’ to open files “remotely from the VM” for editing on your local PC!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makes a great demo.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it’s easier than using vim or emacs.  (</a:t>
            </a:r>
            <a:r>
              <a:rPr lang="en-US" dirty="0">
                <a:sym typeface="Wingdings" panose="05000000000000000000" pitchFamily="2" charset="2"/>
              </a:rPr>
              <a:t> oh yes… you should also get familiar with those too!)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7938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 Code is a great tool to share with folks using open source tools.</a:t>
            </a:r>
          </a:p>
          <a:p>
            <a:endParaRPr lang="en-US" dirty="0"/>
          </a:p>
          <a:p>
            <a:r>
              <a:rPr lang="en-US" dirty="0"/>
              <a:t>It started as a lightweight code-editor that is cross-platform (Mac, Linux, and Windows)</a:t>
            </a:r>
          </a:p>
          <a:p>
            <a:endParaRPr lang="en-US" dirty="0"/>
          </a:p>
          <a:p>
            <a:r>
              <a:rPr lang="en-US" dirty="0"/>
              <a:t>It’s still a lightweight code-editor (compared to Visual Studio!)…  but it’s got a lot of nice hooks into Azure, </a:t>
            </a:r>
            <a:r>
              <a:rPr lang="en-US" dirty="0" err="1"/>
              <a:t>Github</a:t>
            </a:r>
            <a:r>
              <a:rPr lang="en-US" dirty="0"/>
              <a:t>, and other dev tooling.</a:t>
            </a:r>
          </a:p>
          <a:p>
            <a:endParaRPr lang="en-US" dirty="0"/>
          </a:p>
          <a:p>
            <a:r>
              <a:rPr lang="en-US" dirty="0"/>
              <a:t>And if you’re editing files on your Linux VM… you can use ‘</a:t>
            </a:r>
            <a:r>
              <a:rPr lang="en-US" dirty="0" err="1"/>
              <a:t>rmate</a:t>
            </a:r>
            <a:r>
              <a:rPr lang="en-US" dirty="0"/>
              <a:t>’ to open files “remotely from the VM” for editing on your local PC!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makes a great demo.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it’s easier than using vim or emacs.  (</a:t>
            </a:r>
            <a:r>
              <a:rPr lang="en-US" dirty="0">
                <a:sym typeface="Wingdings" panose="05000000000000000000" pitchFamily="2" charset="2"/>
              </a:rPr>
              <a:t> oh yes… you should also get familiar with those too!)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2613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 Code is a great tool to share with folks using open source tools.</a:t>
            </a:r>
          </a:p>
          <a:p>
            <a:endParaRPr lang="en-US" dirty="0"/>
          </a:p>
          <a:p>
            <a:r>
              <a:rPr lang="en-US" dirty="0"/>
              <a:t>It started as a lightweight code-editor that is cross-platform (Mac, Linux, and Windows)</a:t>
            </a:r>
          </a:p>
          <a:p>
            <a:endParaRPr lang="en-US" dirty="0"/>
          </a:p>
          <a:p>
            <a:r>
              <a:rPr lang="en-US" dirty="0"/>
              <a:t>It’s still a lightweight code-editor (compared to Visual Studio!)…  but it’s got a lot of nice hooks into Azure, </a:t>
            </a:r>
            <a:r>
              <a:rPr lang="en-US" dirty="0" err="1"/>
              <a:t>Github</a:t>
            </a:r>
            <a:r>
              <a:rPr lang="en-US" dirty="0"/>
              <a:t>, and other dev tooling.</a:t>
            </a:r>
          </a:p>
          <a:p>
            <a:endParaRPr lang="en-US" dirty="0"/>
          </a:p>
          <a:p>
            <a:r>
              <a:rPr lang="en-US" dirty="0"/>
              <a:t>And if you’re editing files on your Linux VM… you can use ‘</a:t>
            </a:r>
            <a:r>
              <a:rPr lang="en-US" dirty="0" err="1"/>
              <a:t>rmate</a:t>
            </a:r>
            <a:r>
              <a:rPr lang="en-US" dirty="0"/>
              <a:t>’ to open files “remotely from the VM” for editing on your local PC!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makes a great demo.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it’s easier than using vim or emacs.  (</a:t>
            </a:r>
            <a:r>
              <a:rPr lang="en-US" dirty="0">
                <a:sym typeface="Wingdings" panose="05000000000000000000" pitchFamily="2" charset="2"/>
              </a:rPr>
              <a:t> oh yes… you should also get familiar with those too!)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00845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3A18DF-2E2C-4B51-B31A-8EAAD44872AA}" type="slidenum">
              <a:rPr lang="en-US" smtClean="0"/>
              <a:t>45</a:t>
            </a:fld>
            <a:endParaRPr lang="en-US"/>
          </a:p>
        </p:txBody>
      </p:sp>
    </p:spTree>
    <p:extLst>
      <p:ext uri="{BB962C8B-B14F-4D97-AF65-F5344CB8AC3E}">
        <p14:creationId xmlns:p14="http://schemas.microsoft.com/office/powerpoint/2010/main" val="18803695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3A18DF-2E2C-4B51-B31A-8EAAD44872AA}" type="slidenum">
              <a:rPr lang="en-US" smtClean="0"/>
              <a:t>46</a:t>
            </a:fld>
            <a:endParaRPr lang="en-US"/>
          </a:p>
        </p:txBody>
      </p:sp>
    </p:spTree>
    <p:extLst>
      <p:ext uri="{BB962C8B-B14F-4D97-AF65-F5344CB8AC3E}">
        <p14:creationId xmlns:p14="http://schemas.microsoft.com/office/powerpoint/2010/main" val="2842825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698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9445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Compare/Contrast: (Orchestration vs Configuration Management tools) Configuration management tools such as Chef and </a:t>
            </a:r>
            <a:r>
              <a:rPr lang="en-US" sz="1200" b="0" i="0" kern="1200" dirty="0" err="1">
                <a:solidFill>
                  <a:schemeClr val="tx1"/>
                </a:solidFill>
                <a:effectLst/>
                <a:latin typeface="+mn-lt"/>
                <a:ea typeface="+mn-ea"/>
                <a:cs typeface="+mn-cs"/>
              </a:rPr>
              <a:t>Ansible,typically</a:t>
            </a:r>
            <a:r>
              <a:rPr lang="en-US" sz="1200" b="0" i="0" kern="1200" dirty="0">
                <a:solidFill>
                  <a:schemeClr val="tx1"/>
                </a:solidFill>
                <a:effectLst/>
                <a:latin typeface="+mn-lt"/>
                <a:ea typeface="+mn-ea"/>
                <a:cs typeface="+mn-cs"/>
              </a:rPr>
              <a:t> default to a mutable infrastructure paradigm. For example, if you tell Chef to install a new version of OpenSSL, it’ll run the update on your existing servers and the changes will happen in-place. Over time, as you apply more and more updates, each server builds up a unique history of changes. This often can lead to </a:t>
            </a:r>
            <a:r>
              <a:rPr lang="en-US" sz="1200" b="0" i="1" kern="1200" dirty="0">
                <a:solidFill>
                  <a:schemeClr val="tx1"/>
                </a:solidFill>
                <a:effectLst/>
                <a:latin typeface="+mn-lt"/>
                <a:ea typeface="+mn-ea"/>
                <a:cs typeface="+mn-cs"/>
              </a:rPr>
              <a:t>configuration drift</a:t>
            </a:r>
            <a:r>
              <a:rPr lang="en-US" sz="1200" b="0" i="0" kern="1200" dirty="0">
                <a:solidFill>
                  <a:schemeClr val="tx1"/>
                </a:solidFill>
                <a:effectLst/>
                <a:latin typeface="+mn-lt"/>
                <a:ea typeface="+mn-ea"/>
                <a:cs typeface="+mn-cs"/>
              </a:rPr>
              <a:t>, where each server becomes slightly different than all the others, leading to subtle configuration bugs that are difficult to diagnose/reproduce. If you’re using an orchestration tool such as Terraform to deploy machine images created by Docker or Packer, then every “change” is actually a deployment of a new server, you would create a new image using Packer or Docker with the new version of OpenSSL already installed, deploy that image across a set of totally new servers, and then de-provision the old servers. This approach reduces the likelihood of configuration drift bugs. Of course, it’s possible to force configuration management tools to do immutable deployments too, but it’s not the idiomatic approach for those tools, whereas it’s a natural way to use orchestration tools.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Chef and </a:t>
            </a:r>
            <a:r>
              <a:rPr lang="en-US" sz="1200" b="0" i="0" kern="1200" dirty="0" err="1">
                <a:solidFill>
                  <a:schemeClr val="tx1"/>
                </a:solidFill>
                <a:effectLst/>
                <a:latin typeface="+mn-lt"/>
                <a:ea typeface="+mn-ea"/>
                <a:cs typeface="+mn-cs"/>
              </a:rPr>
              <a:t>Ansible</a:t>
            </a:r>
            <a:r>
              <a:rPr lang="en-US" sz="1200" b="0" i="0" kern="1200" dirty="0">
                <a:solidFill>
                  <a:schemeClr val="tx1"/>
                </a:solidFill>
                <a:effectLst/>
                <a:latin typeface="+mn-lt"/>
                <a:ea typeface="+mn-ea"/>
                <a:cs typeface="+mn-cs"/>
              </a:rPr>
              <a:t> encourage a procedural style where you write code that specifies, step-by-step, how to to achieve some desired end state. Terraform, </a:t>
            </a:r>
            <a:r>
              <a:rPr lang="en-US" sz="1200" b="0" i="0" kern="1200" dirty="0" err="1">
                <a:solidFill>
                  <a:schemeClr val="tx1"/>
                </a:solidFill>
                <a:effectLst/>
                <a:latin typeface="+mn-lt"/>
                <a:ea typeface="+mn-ea"/>
                <a:cs typeface="+mn-cs"/>
              </a:rPr>
              <a:t>CloudFormation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SaltStack</a:t>
            </a:r>
            <a:r>
              <a:rPr lang="en-US" sz="1200" b="0" i="0" kern="1200" dirty="0">
                <a:solidFill>
                  <a:schemeClr val="tx1"/>
                </a:solidFill>
                <a:effectLst/>
                <a:latin typeface="+mn-lt"/>
                <a:ea typeface="+mn-ea"/>
                <a:cs typeface="+mn-cs"/>
              </a:rPr>
              <a:t>, and Puppet all encourage a more declarative style where you write code that specifies your desired end state</a:t>
            </a: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1742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5556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6625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5.xml"/><Relationship Id="rId4" Type="http://schemas.openxmlformats.org/officeDocument/2006/relationships/image" Target="../media/image19.gif"/></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86F16-0858-4766-AC71-877DB9710F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F856A3-A88D-4E07-8B00-BE97D868D7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B669A0-A0D4-43F3-9166-109F311C3C16}"/>
              </a:ext>
            </a:extLst>
          </p:cNvPr>
          <p:cNvSpPr>
            <a:spLocks noGrp="1"/>
          </p:cNvSpPr>
          <p:nvPr>
            <p:ph type="dt" sz="half" idx="10"/>
          </p:nvPr>
        </p:nvSpPr>
        <p:spPr/>
        <p:txBody>
          <a:bodyPr/>
          <a:lstStyle/>
          <a:p>
            <a:fld id="{4F99A317-C4A5-4888-8716-7D16897115CC}" type="datetimeFigureOut">
              <a:rPr lang="en-US" smtClean="0"/>
              <a:t>6/5/2018</a:t>
            </a:fld>
            <a:endParaRPr lang="en-US"/>
          </a:p>
        </p:txBody>
      </p:sp>
      <p:sp>
        <p:nvSpPr>
          <p:cNvPr id="5" name="Footer Placeholder 4">
            <a:extLst>
              <a:ext uri="{FF2B5EF4-FFF2-40B4-BE49-F238E27FC236}">
                <a16:creationId xmlns:a16="http://schemas.microsoft.com/office/drawing/2014/main" id="{FADF5C5C-8659-4BFC-99FD-2842B4979F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70A14-0BE8-4A7F-83FC-F86925259B0D}"/>
              </a:ext>
            </a:extLst>
          </p:cNvPr>
          <p:cNvSpPr>
            <a:spLocks noGrp="1"/>
          </p:cNvSpPr>
          <p:nvPr>
            <p:ph type="sldNum" sz="quarter" idx="12"/>
          </p:nvPr>
        </p:nvSpPr>
        <p:spPr/>
        <p:txBody>
          <a:bodyPr/>
          <a:lstStyle/>
          <a:p>
            <a:fld id="{C727A0F0-0C16-4C5A-A8F5-85129C80FE47}" type="slidenum">
              <a:rPr lang="en-US" smtClean="0"/>
              <a:t>‹#›</a:t>
            </a:fld>
            <a:endParaRPr lang="en-US"/>
          </a:p>
        </p:txBody>
      </p:sp>
    </p:spTree>
    <p:extLst>
      <p:ext uri="{BB962C8B-B14F-4D97-AF65-F5344CB8AC3E}">
        <p14:creationId xmlns:p14="http://schemas.microsoft.com/office/powerpoint/2010/main" val="666679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4DF1-31FB-461B-B37F-4DE63E377E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F383BB-DC3C-4E67-B11F-81BCE060EF3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DCA7B-8690-4566-99CB-E9156CDC5E83}"/>
              </a:ext>
            </a:extLst>
          </p:cNvPr>
          <p:cNvSpPr>
            <a:spLocks noGrp="1"/>
          </p:cNvSpPr>
          <p:nvPr>
            <p:ph type="dt" sz="half" idx="10"/>
          </p:nvPr>
        </p:nvSpPr>
        <p:spPr/>
        <p:txBody>
          <a:bodyPr/>
          <a:lstStyle/>
          <a:p>
            <a:fld id="{4F99A317-C4A5-4888-8716-7D16897115CC}" type="datetimeFigureOut">
              <a:rPr lang="en-US" smtClean="0"/>
              <a:t>6/5/2018</a:t>
            </a:fld>
            <a:endParaRPr lang="en-US"/>
          </a:p>
        </p:txBody>
      </p:sp>
      <p:sp>
        <p:nvSpPr>
          <p:cNvPr id="5" name="Footer Placeholder 4">
            <a:extLst>
              <a:ext uri="{FF2B5EF4-FFF2-40B4-BE49-F238E27FC236}">
                <a16:creationId xmlns:a16="http://schemas.microsoft.com/office/drawing/2014/main" id="{2B7DC8B4-C7B7-47DA-8184-9B060393D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84AE1-5BC1-43F1-9FA5-9A4AAE935AA9}"/>
              </a:ext>
            </a:extLst>
          </p:cNvPr>
          <p:cNvSpPr>
            <a:spLocks noGrp="1"/>
          </p:cNvSpPr>
          <p:nvPr>
            <p:ph type="sldNum" sz="quarter" idx="12"/>
          </p:nvPr>
        </p:nvSpPr>
        <p:spPr/>
        <p:txBody>
          <a:bodyPr/>
          <a:lstStyle/>
          <a:p>
            <a:fld id="{C727A0F0-0C16-4C5A-A8F5-85129C80FE47}" type="slidenum">
              <a:rPr lang="en-US" smtClean="0"/>
              <a:t>‹#›</a:t>
            </a:fld>
            <a:endParaRPr lang="en-US"/>
          </a:p>
        </p:txBody>
      </p:sp>
    </p:spTree>
    <p:extLst>
      <p:ext uri="{BB962C8B-B14F-4D97-AF65-F5344CB8AC3E}">
        <p14:creationId xmlns:p14="http://schemas.microsoft.com/office/powerpoint/2010/main" val="223092693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53006727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B27273-82A0-4F03-B551-F05C0A270C9F}"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39804407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B27273-82A0-4F03-B551-F05C0A270C9F}" type="datetimeFigureOut">
              <a:rPr lang="en-US" smtClean="0"/>
              <a:t>6/5/2018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20890456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B27273-82A0-4F03-B551-F05C0A270C9F}" type="datetimeFigureOut">
              <a:rPr lang="en-US" smtClean="0"/>
              <a:t>6/5/2018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9492930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B27273-82A0-4F03-B551-F05C0A270C9F}" type="datetimeFigureOut">
              <a:rPr lang="en-US" smtClean="0"/>
              <a:t>6/5/2018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5755630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27273-82A0-4F03-B551-F05C0A270C9F}" type="datetimeFigureOut">
              <a:rPr lang="en-US" smtClean="0"/>
              <a:t>6/5/2018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86475611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6/5/2018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00397571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6/5/2018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87889370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77701578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076191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231604-9613-4948-A9F8-CB54A884F5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905A39-D10E-48B8-B7E5-CCCE63ED7E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4CDC34-36C2-45A9-95E3-3AD6BCCCC0C1}"/>
              </a:ext>
            </a:extLst>
          </p:cNvPr>
          <p:cNvSpPr>
            <a:spLocks noGrp="1"/>
          </p:cNvSpPr>
          <p:nvPr>
            <p:ph type="dt" sz="half" idx="10"/>
          </p:nvPr>
        </p:nvSpPr>
        <p:spPr/>
        <p:txBody>
          <a:bodyPr/>
          <a:lstStyle/>
          <a:p>
            <a:fld id="{4F99A317-C4A5-4888-8716-7D16897115CC}" type="datetimeFigureOut">
              <a:rPr lang="en-US" smtClean="0"/>
              <a:t>6/5/2018</a:t>
            </a:fld>
            <a:endParaRPr lang="en-US"/>
          </a:p>
        </p:txBody>
      </p:sp>
      <p:sp>
        <p:nvSpPr>
          <p:cNvPr id="5" name="Footer Placeholder 4">
            <a:extLst>
              <a:ext uri="{FF2B5EF4-FFF2-40B4-BE49-F238E27FC236}">
                <a16:creationId xmlns:a16="http://schemas.microsoft.com/office/drawing/2014/main" id="{9006B8F1-EC7A-4BDD-8DEA-E08D9853FB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695CE7-A2D4-4107-BE81-BD743834067E}"/>
              </a:ext>
            </a:extLst>
          </p:cNvPr>
          <p:cNvSpPr>
            <a:spLocks noGrp="1"/>
          </p:cNvSpPr>
          <p:nvPr>
            <p:ph type="sldNum" sz="quarter" idx="12"/>
          </p:nvPr>
        </p:nvSpPr>
        <p:spPr/>
        <p:txBody>
          <a:bodyPr/>
          <a:lstStyle/>
          <a:p>
            <a:fld id="{C727A0F0-0C16-4C5A-A8F5-85129C80FE47}" type="slidenum">
              <a:rPr lang="en-US" smtClean="0"/>
              <a:t>‹#›</a:t>
            </a:fld>
            <a:endParaRPr lang="en-US"/>
          </a:p>
        </p:txBody>
      </p:sp>
    </p:spTree>
    <p:extLst>
      <p:ext uri="{BB962C8B-B14F-4D97-AF65-F5344CB8AC3E}">
        <p14:creationId xmlns:p14="http://schemas.microsoft.com/office/powerpoint/2010/main" val="88982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8209249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617566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0612602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817BCF1-EDE9-46B3-A8B3-659212B54243}" type="datetimeFigureOut">
              <a:rPr lang="en-US" smtClean="0"/>
              <a:t>6/5/2018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4161235065"/>
      </p:ext>
    </p:extLst>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17BCF1-EDE9-46B3-A8B3-659212B54243}" type="datetimeFigureOut">
              <a:rPr lang="en-US" smtClean="0"/>
              <a:t>6/5/2018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28219130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D817BCF1-EDE9-46B3-A8B3-659212B54243}" type="datetimeFigureOut">
              <a:rPr lang="en-US" smtClean="0"/>
              <a:t>6/5/2018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2307829653"/>
      </p:ext>
    </p:extLst>
  </p:cSld>
  <p:clrMapOvr>
    <a:overrideClrMapping bg1="dk1" tx1="lt1" bg2="dk2" tx2="lt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817BCF1-EDE9-46B3-A8B3-659212B54243}" type="datetimeFigureOut">
              <a:rPr lang="en-US" smtClean="0"/>
              <a:t>6/5/2018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30512387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D817BCF1-EDE9-46B3-A8B3-659212B54243}" type="datetimeFigureOut">
              <a:rPr lang="en-US" smtClean="0"/>
              <a:t>6/5/2018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167156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17BCF1-EDE9-46B3-A8B3-659212B54243}" type="datetimeFigureOut">
              <a:rPr lang="en-US" smtClean="0"/>
              <a:t>6/5/2018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39696498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E9971E-8931-564D-9F39-FE084704E227}" type="datetimeFigureOut">
              <a:rPr lang="en-US" smtClean="0"/>
              <a:t>6/5/2018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15AE72-F18A-8A4F-B00E-F60D5550EA47}" type="slidenum">
              <a:rPr lang="en-US" smtClean="0"/>
              <a:t>‹#›</a:t>
            </a:fld>
            <a:endParaRPr lang="en-US"/>
          </a:p>
        </p:txBody>
      </p:sp>
    </p:spTree>
    <p:extLst>
      <p:ext uri="{BB962C8B-B14F-4D97-AF65-F5344CB8AC3E}">
        <p14:creationId xmlns:p14="http://schemas.microsoft.com/office/powerpoint/2010/main" val="3792436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1" y="-312"/>
            <a:ext cx="12191377" cy="6858623"/>
          </a:xfrm>
          <a:prstGeom prst="rect">
            <a:avLst/>
          </a:prstGeom>
        </p:spPr>
      </p:pic>
      <p:pic>
        <p:nvPicPr>
          <p:cNvPr id="6"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451632" y="470067"/>
            <a:ext cx="1423303" cy="304828"/>
          </a:xfrm>
          <a:prstGeom prst="rect">
            <a:avLst/>
          </a:prstGeom>
        </p:spPr>
      </p:pic>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09135" y="4234751"/>
            <a:ext cx="4552746" cy="1793084"/>
          </a:xfrm>
          <a:prstGeom prst="rect">
            <a:avLst/>
          </a:prstGeom>
        </p:spPr>
      </p:pic>
    </p:spTree>
    <p:extLst>
      <p:ext uri="{BB962C8B-B14F-4D97-AF65-F5344CB8AC3E}">
        <p14:creationId xmlns:p14="http://schemas.microsoft.com/office/powerpoint/2010/main" val="1578389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817BCF1-EDE9-46B3-A8B3-659212B54243}" type="datetimeFigureOut">
              <a:rPr lang="en-US" smtClean="0"/>
              <a:t>6/5/2018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413335548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817BCF1-EDE9-46B3-A8B3-659212B54243}" type="datetimeFigureOut">
              <a:rPr lang="en-US" smtClean="0"/>
              <a:t>6/5/2018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81129630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17BCF1-EDE9-46B3-A8B3-659212B54243}"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746091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17BCF1-EDE9-46B3-A8B3-659212B54243}"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00730663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App Innovation Titl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0800000">
            <a:off x="5608948" y="0"/>
            <a:ext cx="6583051" cy="6858000"/>
          </a:xfrm>
          <a:prstGeom prst="rect">
            <a:avLst/>
          </a:prstGeom>
          <a:gradFill>
            <a:gsLst>
              <a:gs pos="0">
                <a:srgbClr val="000000">
                  <a:lumMod val="45000"/>
                  <a:alpha val="40000"/>
                </a:srgbClr>
              </a:gs>
              <a:gs pos="26000">
                <a:srgbClr val="000000">
                  <a:alpha val="25000"/>
                </a:srgbClr>
              </a:gs>
              <a:gs pos="62000">
                <a:srgbClr val="000000">
                  <a:alpha val="0"/>
                  <a:lumMod val="5000"/>
                  <a:lumOff val="9500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US" sz="235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676728" y="435413"/>
            <a:ext cx="2085432" cy="446719"/>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sp>
        <p:nvSpPr>
          <p:cNvPr id="23" name="Rectangle 22"/>
          <p:cNvSpPr/>
          <p:nvPr userDrawn="1"/>
        </p:nvSpPr>
        <p:spPr bwMode="gray">
          <a:xfrm>
            <a:off x="6409944" y="1408177"/>
            <a:ext cx="5340096" cy="2971800"/>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US" sz="2350"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a:spLocks noGrp="1"/>
          </p:cNvSpPr>
          <p:nvPr>
            <p:ph type="title" hasCustomPrompt="1"/>
          </p:nvPr>
        </p:nvSpPr>
        <p:spPr bwMode="gray">
          <a:xfrm>
            <a:off x="6409945" y="1413776"/>
            <a:ext cx="5332362" cy="2087516"/>
          </a:xfrm>
          <a:noFill/>
        </p:spPr>
        <p:txBody>
          <a:bodyPr lIns="182880" tIns="182880" rIns="91440" bIns="91440" anchor="t" anchorCtr="0"/>
          <a:lstStyle>
            <a:lvl1pPr>
              <a:defRPr sz="4794" spc="-98" baseline="0">
                <a:gradFill>
                  <a:gsLst>
                    <a:gs pos="57576">
                      <a:srgbClr val="FFFFFF"/>
                    </a:gs>
                    <a:gs pos="35000">
                      <a:srgbClr val="FFFFFF"/>
                    </a:gs>
                  </a:gsLst>
                  <a:lin ang="5400000" scaled="0"/>
                </a:gradFill>
              </a:defRPr>
            </a:lvl1pPr>
          </a:lstStyle>
          <a:p>
            <a:r>
              <a:rPr lang="en-US"/>
              <a:t>Presentation title</a:t>
            </a:r>
          </a:p>
        </p:txBody>
      </p:sp>
      <p:sp>
        <p:nvSpPr>
          <p:cNvPr id="27" name="Text Placeholder 2"/>
          <p:cNvSpPr>
            <a:spLocks noGrp="1"/>
          </p:cNvSpPr>
          <p:nvPr>
            <p:ph type="body" sz="quarter" idx="10" hasCustomPrompt="1"/>
          </p:nvPr>
        </p:nvSpPr>
        <p:spPr>
          <a:xfrm>
            <a:off x="6409944" y="3494811"/>
            <a:ext cx="5340096" cy="877163"/>
          </a:xfrm>
        </p:spPr>
        <p:txBody>
          <a:bodyPr lIns="182880" tIns="91440" bIns="0" anchor="ctr" anchorCtr="0"/>
          <a:lstStyle>
            <a:lvl1pPr marL="0" indent="0">
              <a:lnSpc>
                <a:spcPct val="100000"/>
              </a:lnSpc>
              <a:spcBef>
                <a:spcPts val="0"/>
              </a:spcBef>
              <a:buNone/>
              <a:defRPr sz="2797">
                <a:solidFill>
                  <a:schemeClr val="bg1"/>
                </a:solidFill>
              </a:defRPr>
            </a:lvl1pPr>
          </a:lstStyle>
          <a:p>
            <a:pPr lvl="0"/>
            <a:r>
              <a:rPr lang="en-US"/>
              <a:t>Subtitle</a:t>
            </a:r>
          </a:p>
        </p:txBody>
      </p:sp>
    </p:spTree>
    <p:extLst>
      <p:ext uri="{BB962C8B-B14F-4D97-AF65-F5344CB8AC3E}">
        <p14:creationId xmlns:p14="http://schemas.microsoft.com/office/powerpoint/2010/main" val="198113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619" indent="0">
              <a:buNone/>
              <a:defRPr/>
            </a:lvl2pPr>
          </a:lstStyle>
          <a:p>
            <a:pPr lvl="0"/>
            <a:r>
              <a:rPr lang="en-US"/>
              <a:t>Subtitle</a:t>
            </a:r>
          </a:p>
        </p:txBody>
      </p:sp>
    </p:spTree>
    <p:extLst>
      <p:ext uri="{BB962C8B-B14F-4D97-AF65-F5344CB8AC3E}">
        <p14:creationId xmlns:p14="http://schemas.microsoft.com/office/powerpoint/2010/main" val="333853258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4_Purple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475521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7" name="Text Placeholder 5"/>
          <p:cNvSpPr>
            <a:spLocks noGrp="1"/>
          </p:cNvSpPr>
          <p:nvPr>
            <p:ph type="body" sz="quarter" idx="13"/>
          </p:nvPr>
        </p:nvSpPr>
        <p:spPr>
          <a:xfrm>
            <a:off x="5073765" y="0"/>
            <a:ext cx="7118236" cy="6858000"/>
          </a:xfrm>
        </p:spPr>
        <p:txBody>
          <a:bodyPr lIns="393192" tIns="393192" rIns="182880"/>
          <a:lstStyle>
            <a:lvl1pPr marL="0" indent="0">
              <a:spcAft>
                <a:spcPts val="599"/>
              </a:spcAft>
              <a:buNone/>
              <a:defRPr>
                <a:latin typeface="+mj-lt"/>
              </a:defRPr>
            </a:lvl1pPr>
            <a:lvl2pPr marL="0" indent="0">
              <a:spcAft>
                <a:spcPts val="599"/>
              </a:spcAft>
              <a:buNone/>
              <a:defRPr>
                <a:latin typeface="+mj-lt"/>
              </a:defRPr>
            </a:lvl2pPr>
            <a:lvl3pPr marL="0" indent="0">
              <a:spcAft>
                <a:spcPts val="599"/>
              </a:spcAft>
              <a:buNone/>
              <a:defRPr/>
            </a:lvl3pPr>
            <a:lvl4pPr marL="0" indent="0">
              <a:spcAft>
                <a:spcPts val="599"/>
              </a:spcAft>
              <a:buNone/>
              <a:defRPr/>
            </a:lvl4pPr>
            <a:lvl5pPr marL="0" indent="0">
              <a:spcAft>
                <a:spcPts val="599"/>
              </a:spcAft>
              <a:buNone/>
              <a:defRPr sz="15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25606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1999" cy="6858000"/>
          </a:xfrm>
          <a:prstGeom prst="rect">
            <a:avLst/>
          </a:prstGeom>
        </p:spPr>
      </p:pic>
      <p:sp>
        <p:nvSpPr>
          <p:cNvPr id="5" name="Rectangle 4"/>
          <p:cNvSpPr/>
          <p:nvPr userDrawn="1"/>
        </p:nvSpPr>
        <p:spPr bwMode="auto">
          <a:xfrm>
            <a:off x="272353" y="291068"/>
            <a:ext cx="6271861" cy="6275864"/>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50" tIns="143317" rIns="179150" bIns="143317"/>
          <a:lstStyle/>
          <a:p>
            <a:pPr marL="0" marR="0" lvl="0" indent="0" algn="ctr" defTabSz="9133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3784" y="470067"/>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ctrTitle"/>
          </p:nvPr>
        </p:nvSpPr>
        <p:spPr>
          <a:xfrm>
            <a:off x="269246" y="1428409"/>
            <a:ext cx="5378548" cy="879910"/>
          </a:xfrm>
        </p:spPr>
        <p:txBody>
          <a:bodyPr/>
          <a:lstStyle>
            <a:lvl1pPr>
              <a:defRPr sz="5063">
                <a:solidFill>
                  <a:schemeClr val="bg1"/>
                </a:solidFill>
              </a:defRPr>
            </a:lvl1pPr>
          </a:lstStyle>
          <a:p>
            <a:r>
              <a:rPr lang="en-US"/>
              <a:t>Click to edit Master title style</a:t>
            </a:r>
          </a:p>
        </p:txBody>
      </p:sp>
      <p:sp>
        <p:nvSpPr>
          <p:cNvPr id="13" name="Subtitle 2"/>
          <p:cNvSpPr>
            <a:spLocks noGrp="1"/>
          </p:cNvSpPr>
          <p:nvPr>
            <p:ph type="subTitle" idx="1"/>
          </p:nvPr>
        </p:nvSpPr>
        <p:spPr>
          <a:xfrm>
            <a:off x="269307" y="4353456"/>
            <a:ext cx="5378487" cy="520548"/>
          </a:xfrm>
        </p:spPr>
        <p:txBody>
          <a:bodyPr/>
          <a:lstStyle>
            <a:lvl1pPr marL="0" indent="0" algn="l">
              <a:lnSpc>
                <a:spcPts val="2645"/>
              </a:lnSpc>
              <a:buNone/>
              <a:defRPr sz="2264">
                <a:solidFill>
                  <a:schemeClr val="bg1"/>
                </a:solidFill>
                <a:latin typeface="+mj-lt"/>
              </a:defRPr>
            </a:lvl1pPr>
            <a:lvl2pPr marL="447820" indent="0" algn="ctr">
              <a:buNone/>
              <a:defRPr>
                <a:solidFill>
                  <a:schemeClr val="tx1">
                    <a:tint val="75000"/>
                  </a:schemeClr>
                </a:solidFill>
              </a:defRPr>
            </a:lvl2pPr>
            <a:lvl3pPr marL="895643" indent="0" algn="ctr">
              <a:buNone/>
              <a:defRPr>
                <a:solidFill>
                  <a:schemeClr val="tx1">
                    <a:tint val="75000"/>
                  </a:schemeClr>
                </a:solidFill>
              </a:defRPr>
            </a:lvl3pPr>
            <a:lvl4pPr marL="1343463" indent="0" algn="ctr">
              <a:buNone/>
              <a:defRPr>
                <a:solidFill>
                  <a:schemeClr val="tx1">
                    <a:tint val="75000"/>
                  </a:schemeClr>
                </a:solidFill>
              </a:defRPr>
            </a:lvl4pPr>
            <a:lvl5pPr marL="1791287" indent="0" algn="ctr">
              <a:buNone/>
              <a:defRPr>
                <a:solidFill>
                  <a:schemeClr val="tx1">
                    <a:tint val="75000"/>
                  </a:schemeClr>
                </a:solidFill>
              </a:defRPr>
            </a:lvl5pPr>
            <a:lvl6pPr marL="2239107" indent="0" algn="ctr">
              <a:buNone/>
              <a:defRPr>
                <a:solidFill>
                  <a:schemeClr val="tx1">
                    <a:tint val="75000"/>
                  </a:schemeClr>
                </a:solidFill>
              </a:defRPr>
            </a:lvl6pPr>
            <a:lvl7pPr marL="2686924" indent="0" algn="ctr">
              <a:buNone/>
              <a:defRPr>
                <a:solidFill>
                  <a:schemeClr val="tx1">
                    <a:tint val="75000"/>
                  </a:schemeClr>
                </a:solidFill>
              </a:defRPr>
            </a:lvl7pPr>
            <a:lvl8pPr marL="3134747" indent="0" algn="ctr">
              <a:buNone/>
              <a:defRPr>
                <a:solidFill>
                  <a:schemeClr val="tx1">
                    <a:tint val="75000"/>
                  </a:schemeClr>
                </a:solidFill>
              </a:defRPr>
            </a:lvl8pPr>
            <a:lvl9pPr marL="358256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11879860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31392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2" y="1189181"/>
            <a:ext cx="11653523" cy="1991233"/>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59954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3" name="Text Placeholder 2"/>
          <p:cNvSpPr>
            <a:spLocks noGrp="1"/>
          </p:cNvSpPr>
          <p:nvPr>
            <p:ph type="body" sz="quarter" idx="13" hasCustomPrompt="1"/>
          </p:nvPr>
        </p:nvSpPr>
        <p:spPr>
          <a:xfrm>
            <a:off x="7440638" y="291069"/>
            <a:ext cx="4482124" cy="506972"/>
          </a:xfrm>
        </p:spPr>
        <p:txBody>
          <a:bodyPr/>
          <a:lstStyle>
            <a:lvl1pPr marL="0" indent="0" algn="r">
              <a:buNone/>
              <a:defRPr sz="2353">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Session code</a:t>
            </a:r>
          </a:p>
        </p:txBody>
      </p:sp>
    </p:spTree>
    <p:extLst>
      <p:ext uri="{BB962C8B-B14F-4D97-AF65-F5344CB8AC3E}">
        <p14:creationId xmlns:p14="http://schemas.microsoft.com/office/powerpoint/2010/main" val="78570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3"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1"/>
          </p:nvPr>
        </p:nvSpPr>
        <p:spPr>
          <a:xfrm>
            <a:off x="6230622"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38356789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1"/>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948836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550045"/>
            <a:ext cx="11653523" cy="2059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dirty="0"/>
              <a:t>Click to edit Master text styles</a:t>
            </a:r>
          </a:p>
        </p:txBody>
      </p:sp>
    </p:spTree>
    <p:extLst>
      <p:ext uri="{BB962C8B-B14F-4D97-AF65-F5344CB8AC3E}">
        <p14:creationId xmlns:p14="http://schemas.microsoft.com/office/powerpoint/2010/main" val="356478146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81"/>
            <a:ext cx="5692138" cy="26090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189181"/>
            <a:ext cx="5692138" cy="26090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714671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50045"/>
            <a:ext cx="5692138" cy="2594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550045"/>
            <a:ext cx="5692138" cy="2594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15468442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439780"/>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439779"/>
            <a:ext cx="6051178" cy="716509"/>
          </a:xfrm>
        </p:spPr>
        <p:txBody>
          <a:bodyPr/>
          <a:lstStyle/>
          <a:p>
            <a:r>
              <a:rPr lang="en-US" dirty="0"/>
              <a:t>Click icon to add picture</a:t>
            </a:r>
          </a:p>
        </p:txBody>
      </p:sp>
    </p:spTree>
    <p:extLst>
      <p:ext uri="{BB962C8B-B14F-4D97-AF65-F5344CB8AC3E}">
        <p14:creationId xmlns:p14="http://schemas.microsoft.com/office/powerpoint/2010/main" val="421355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550047"/>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550046"/>
            <a:ext cx="6051178" cy="716509"/>
          </a:xfrm>
        </p:spPr>
        <p:txBody>
          <a:bodyPr/>
          <a:lstStyle/>
          <a:p>
            <a:r>
              <a:rPr lang="en-US" dirty="0"/>
              <a:t>Click icon to add picture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6812544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773783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87452081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008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20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080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What Why How Table">
    <p:spTree>
      <p:nvGrpSpPr>
        <p:cNvPr id="1" name=""/>
        <p:cNvGrpSpPr/>
        <p:nvPr/>
      </p:nvGrpSpPr>
      <p:grpSpPr>
        <a:xfrm>
          <a:off x="0" y="0"/>
          <a:ext cx="0" cy="0"/>
          <a:chOff x="0" y="0"/>
          <a:chExt cx="0" cy="0"/>
        </a:xfrm>
      </p:grpSpPr>
      <p:sp>
        <p:nvSpPr>
          <p:cNvPr id="19" name="Rectangle 18"/>
          <p:cNvSpPr/>
          <p:nvPr userDrawn="1"/>
        </p:nvSpPr>
        <p:spPr bwMode="auto">
          <a:xfrm>
            <a:off x="418643" y="1432851"/>
            <a:ext cx="11368873" cy="5018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endParaRPr lang="en-US" sz="2352" dirty="0">
              <a:solidFill>
                <a:schemeClr val="bg1"/>
              </a:solidFill>
            </a:endParaRPr>
          </a:p>
        </p:txBody>
      </p:sp>
      <p:sp>
        <p:nvSpPr>
          <p:cNvPr id="11" name="Rectangle 10"/>
          <p:cNvSpPr/>
          <p:nvPr userDrawn="1"/>
        </p:nvSpPr>
        <p:spPr bwMode="auto">
          <a:xfrm>
            <a:off x="418643" y="2021658"/>
            <a:ext cx="11368873" cy="107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dirty="0">
                <a:solidFill>
                  <a:schemeClr val="bg1"/>
                </a:solidFill>
                <a:latin typeface="+mj-lt"/>
              </a:rPr>
              <a:t>What</a:t>
            </a:r>
            <a:endParaRPr lang="en-US" sz="2352" dirty="0">
              <a:solidFill>
                <a:schemeClr val="bg1"/>
              </a:solidFill>
            </a:endParaRPr>
          </a:p>
        </p:txBody>
      </p:sp>
      <p:sp>
        <p:nvSpPr>
          <p:cNvPr id="12" name="Rectangle 11"/>
          <p:cNvSpPr/>
          <p:nvPr userDrawn="1"/>
        </p:nvSpPr>
        <p:spPr bwMode="auto">
          <a:xfrm>
            <a:off x="418640" y="3174746"/>
            <a:ext cx="11366667" cy="230620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dirty="0">
                <a:solidFill>
                  <a:schemeClr val="bg1"/>
                </a:solidFill>
                <a:latin typeface="+mj-lt"/>
              </a:rPr>
              <a:t>How</a:t>
            </a:r>
            <a:endParaRPr lang="en-US" sz="3526" dirty="0">
              <a:solidFill>
                <a:schemeClr val="bg1"/>
              </a:solidFill>
              <a:latin typeface="+mj-lt"/>
            </a:endParaRPr>
          </a:p>
        </p:txBody>
      </p:sp>
      <p:cxnSp>
        <p:nvCxnSpPr>
          <p:cNvPr id="13" name="Straight Connector 12"/>
          <p:cNvCxnSpPr/>
          <p:nvPr userDrawn="1"/>
        </p:nvCxnSpPr>
        <p:spPr>
          <a:xfrm>
            <a:off x="2420700"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13"/>
          <p:cNvSpPr>
            <a:spLocks noGrp="1"/>
          </p:cNvSpPr>
          <p:nvPr>
            <p:ph type="body" sz="quarter" idx="10" hasCustomPrompt="1"/>
          </p:nvPr>
        </p:nvSpPr>
        <p:spPr>
          <a:xfrm>
            <a:off x="2510300"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18" name="Text Placeholder 13"/>
          <p:cNvSpPr>
            <a:spLocks noGrp="1"/>
          </p:cNvSpPr>
          <p:nvPr>
            <p:ph type="body" sz="quarter" idx="12" hasCustomPrompt="1"/>
          </p:nvPr>
        </p:nvSpPr>
        <p:spPr>
          <a:xfrm>
            <a:off x="2510300"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2" name="Text Placeholder 13"/>
          <p:cNvSpPr>
            <a:spLocks noGrp="1"/>
          </p:cNvSpPr>
          <p:nvPr>
            <p:ph type="body" sz="quarter" idx="13" hasCustomPrompt="1"/>
          </p:nvPr>
        </p:nvSpPr>
        <p:spPr>
          <a:xfrm>
            <a:off x="2510300" y="1511868"/>
            <a:ext cx="4631528" cy="343864"/>
          </a:xfrm>
        </p:spPr>
        <p:txBody>
          <a:bodyPr anchor="ctr" anchorCtr="0">
            <a:noAutofit/>
          </a:bodyPr>
          <a:lstStyle>
            <a:lvl1pPr marL="0" indent="0" algn="ctr">
              <a:buNone/>
              <a:defRPr sz="1960">
                <a:solidFill>
                  <a:srgbClr val="FFFFFF"/>
                </a:solidFill>
                <a:latin typeface="+mn-lt"/>
              </a:defRPr>
            </a:lvl1pPr>
            <a:lvl3pPr marL="559912" indent="0">
              <a:buFont typeface="Arial"/>
              <a:buNone/>
              <a:defRPr/>
            </a:lvl3pPr>
          </a:lstStyle>
          <a:p>
            <a:pPr lvl="0"/>
            <a:r>
              <a:rPr lang="en-US"/>
              <a:t>Analyze</a:t>
            </a:r>
          </a:p>
        </p:txBody>
      </p:sp>
      <p:sp>
        <p:nvSpPr>
          <p:cNvPr id="23" name="Text Placeholder 13"/>
          <p:cNvSpPr>
            <a:spLocks noGrp="1"/>
          </p:cNvSpPr>
          <p:nvPr>
            <p:ph type="body" sz="quarter" idx="14" hasCustomPrompt="1"/>
          </p:nvPr>
        </p:nvSpPr>
        <p:spPr>
          <a:xfrm>
            <a:off x="7141829"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4" name="Text Placeholder 13"/>
          <p:cNvSpPr>
            <a:spLocks noGrp="1"/>
          </p:cNvSpPr>
          <p:nvPr>
            <p:ph type="body" sz="quarter" idx="15" hasCustomPrompt="1"/>
          </p:nvPr>
        </p:nvSpPr>
        <p:spPr>
          <a:xfrm>
            <a:off x="7141829"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5" name="Text Placeholder 13"/>
          <p:cNvSpPr>
            <a:spLocks noGrp="1"/>
          </p:cNvSpPr>
          <p:nvPr>
            <p:ph type="body" sz="quarter" idx="16" hasCustomPrompt="1"/>
          </p:nvPr>
        </p:nvSpPr>
        <p:spPr>
          <a:xfrm>
            <a:off x="7141829" y="1511868"/>
            <a:ext cx="4631528" cy="343864"/>
          </a:xfrm>
        </p:spPr>
        <p:txBody>
          <a:bodyPr anchor="ctr" anchorCtr="0">
            <a:noAutofit/>
          </a:bodyPr>
          <a:lstStyle>
            <a:lvl1pPr marL="0" indent="0" algn="ctr" defTabSz="914102" fontAlgn="base">
              <a:lnSpc>
                <a:spcPct val="90000"/>
              </a:lnSpc>
              <a:spcBef>
                <a:spcPct val="0"/>
              </a:spcBef>
              <a:spcAft>
                <a:spcPct val="0"/>
              </a:spcAft>
              <a:buNone/>
              <a:defRPr sz="1960">
                <a:solidFill>
                  <a:srgbClr val="FFFFFF"/>
                </a:solidFill>
                <a:latin typeface="+mn-lt"/>
              </a:defRPr>
            </a:lvl1pPr>
            <a:lvl3pPr marL="559912" indent="0">
              <a:buFont typeface="Arial"/>
              <a:buNone/>
              <a:defRPr/>
            </a:lvl3pPr>
          </a:lstStyle>
          <a:p>
            <a:pPr algn="ctr" defTabSz="932472" fontAlgn="base">
              <a:lnSpc>
                <a:spcPct val="90000"/>
              </a:lnSpc>
              <a:spcBef>
                <a:spcPct val="0"/>
              </a:spcBef>
              <a:spcAft>
                <a:spcPct val="0"/>
              </a:spcAft>
            </a:pPr>
            <a:r>
              <a:rPr lang="en-US" sz="1960">
                <a:solidFill>
                  <a:schemeClr val="bg1"/>
                </a:solidFill>
                <a:ea typeface="Segoe UI" pitchFamily="34" charset="0"/>
                <a:cs typeface="Segoe UI" pitchFamily="34" charset="0"/>
              </a:rPr>
              <a:t>Internet Edge</a:t>
            </a:r>
          </a:p>
        </p:txBody>
      </p:sp>
      <p:cxnSp>
        <p:nvCxnSpPr>
          <p:cNvPr id="26" name="Straight Connector 25"/>
          <p:cNvCxnSpPr/>
          <p:nvPr userDrawn="1"/>
        </p:nvCxnSpPr>
        <p:spPr>
          <a:xfrm>
            <a:off x="7141829"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Placeholder 1"/>
          <p:cNvSpPr>
            <a:spLocks noGrp="1"/>
          </p:cNvSpPr>
          <p:nvPr>
            <p:ph type="title"/>
          </p:nvPr>
        </p:nvSpPr>
        <p:spPr>
          <a:xfrm>
            <a:off x="269245" y="289517"/>
            <a:ext cx="11655078" cy="899665"/>
          </a:xfrm>
          <a:prstGeom prst="rect">
            <a:avLst/>
          </a:prstGeom>
        </p:spPr>
        <p:txBody>
          <a:bodyPr vert="horz" wrap="square" lIns="146300" tIns="91438" rIns="146300" bIns="91438" rtlCol="0" anchor="t">
            <a:noAutofit/>
          </a:bodyPr>
          <a:lstStyle/>
          <a:p>
            <a:r>
              <a:rPr lang="en-US"/>
              <a:t>Click to edit Master title style</a:t>
            </a:r>
          </a:p>
        </p:txBody>
      </p:sp>
    </p:spTree>
    <p:extLst>
      <p:ext uri="{BB962C8B-B14F-4D97-AF65-F5344CB8AC3E}">
        <p14:creationId xmlns:p14="http://schemas.microsoft.com/office/powerpoint/2010/main" val="25891445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485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662647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795201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17750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23512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346718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09312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2365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767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254356"/>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23515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546839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426545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4212885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2172903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16517399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46209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66042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29332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1233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0093473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0680078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203564228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Slide Number Placeholder 3"/>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4854596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Slide Number Placeholder 4"/>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r>
              <a:rPr lang="en-US" dirty="0">
                <a:solidFill>
                  <a:schemeClr val="bg1"/>
                </a:solidFill>
              </a:rPr>
              <a:t>&lt;#&gt;</a:t>
            </a:r>
          </a:p>
        </p:txBody>
      </p:sp>
    </p:spTree>
    <p:extLst>
      <p:ext uri="{BB962C8B-B14F-4D97-AF65-F5344CB8AC3E}">
        <p14:creationId xmlns:p14="http://schemas.microsoft.com/office/powerpoint/2010/main" val="237461210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403907279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69010987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
        <p:nvSpPr>
          <p:cNvPr id="3" name="Slide Number Placeholder 2"/>
          <p:cNvSpPr>
            <a:spLocks noGrp="1"/>
          </p:cNvSpPr>
          <p:nvPr>
            <p:ph type="sldNum" sz="quarter" idx="10"/>
          </p:nvPr>
        </p:nvSpPr>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58117779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54126810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6788133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82618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70669097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46841061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99702971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0117" y="228602"/>
            <a:ext cx="11173883" cy="666387"/>
          </a:xfrm>
        </p:spPr>
        <p:txBody>
          <a:bodyPr>
            <a:noAutofit/>
          </a:bodyPr>
          <a:lstStyle>
            <a:lvl1pPr algn="ctr">
              <a:defRPr sz="4400"/>
            </a:lvl1pPr>
          </a:lstStyle>
          <a:p>
            <a:r>
              <a:rPr lang="en-US" dirty="0"/>
              <a:t>Click to edit Master title style</a:t>
            </a:r>
          </a:p>
        </p:txBody>
      </p:sp>
      <p:sp>
        <p:nvSpPr>
          <p:cNvPr id="5" name="Slide Number Placeholder 4"/>
          <p:cNvSpPr>
            <a:spLocks noGrp="1"/>
          </p:cNvSpPr>
          <p:nvPr>
            <p:ph type="sldNum" sz="quarter" idx="11"/>
          </p:nvPr>
        </p:nvSpPr>
        <p:spPr>
          <a:xfrm>
            <a:off x="9229929" y="6396037"/>
            <a:ext cx="2743200" cy="365125"/>
          </a:xfr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05820409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626858"/>
          </a:xfrm>
          <a:prstGeom prst="rect">
            <a:avLst/>
          </a:prstGeom>
        </p:spPr>
        <p:txBody>
          <a:bodyPr/>
          <a:lstStyle>
            <a:lvl1pPr marL="457200" indent="-4572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800100"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7300"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73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45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7441" y="1600206"/>
            <a:ext cx="5384800" cy="4626858"/>
          </a:xfrm>
          <a:prstGeom prst="rect">
            <a:avLst/>
          </a:prstGeom>
        </p:spPr>
        <p:txBody>
          <a:bodyPr/>
          <a:lstStyle>
            <a:lvl1pPr marL="342900" indent="-3429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42950" indent="-28575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3000" indent="-2286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002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74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523942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243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937492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274728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65479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881299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953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437630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148759142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2191732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41830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09014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262310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474965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03880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113671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778477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85184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6/5/2018</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42016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32780-ED82-4FAB-B0E5-D69D720489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5A789D-10D4-44BA-A77B-00DC89227FC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B978A-C4BF-4B1F-8261-4541B836AB88}"/>
              </a:ext>
            </a:extLst>
          </p:cNvPr>
          <p:cNvSpPr>
            <a:spLocks noGrp="1"/>
          </p:cNvSpPr>
          <p:nvPr>
            <p:ph type="dt" sz="half" idx="10"/>
          </p:nvPr>
        </p:nvSpPr>
        <p:spPr/>
        <p:txBody>
          <a:bodyPr/>
          <a:lstStyle/>
          <a:p>
            <a:fld id="{4F99A317-C4A5-4888-8716-7D16897115CC}" type="datetimeFigureOut">
              <a:rPr lang="en-US" smtClean="0"/>
              <a:t>6/5/2018</a:t>
            </a:fld>
            <a:endParaRPr lang="en-US"/>
          </a:p>
        </p:txBody>
      </p:sp>
      <p:sp>
        <p:nvSpPr>
          <p:cNvPr id="5" name="Footer Placeholder 4">
            <a:extLst>
              <a:ext uri="{FF2B5EF4-FFF2-40B4-BE49-F238E27FC236}">
                <a16:creationId xmlns:a16="http://schemas.microsoft.com/office/drawing/2014/main" id="{4E501628-96B8-48F0-B6B6-973E450F7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6CD68E-825D-453B-ABAE-60D9D9EA33F4}"/>
              </a:ext>
            </a:extLst>
          </p:cNvPr>
          <p:cNvSpPr>
            <a:spLocks noGrp="1"/>
          </p:cNvSpPr>
          <p:nvPr>
            <p:ph type="sldNum" sz="quarter" idx="12"/>
          </p:nvPr>
        </p:nvSpPr>
        <p:spPr/>
        <p:txBody>
          <a:bodyPr/>
          <a:lstStyle/>
          <a:p>
            <a:fld id="{C727A0F0-0C16-4C5A-A8F5-85129C80FE47}" type="slidenum">
              <a:rPr lang="en-US" smtClean="0"/>
              <a:t>‹#›</a:t>
            </a:fld>
            <a:endParaRPr lang="en-US"/>
          </a:p>
        </p:txBody>
      </p:sp>
    </p:spTree>
    <p:extLst>
      <p:ext uri="{BB962C8B-B14F-4D97-AF65-F5344CB8AC3E}">
        <p14:creationId xmlns:p14="http://schemas.microsoft.com/office/powerpoint/2010/main" val="15051202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Semilight" panose="020B0402040204020203" pitchFamily="34" charset="0"/>
              </a:defRPr>
            </a:lvl1pPr>
          </a:lstStyle>
          <a:p>
            <a:r>
              <a:rPr lang="en-US" dirty="0"/>
              <a:t>Video title</a:t>
            </a:r>
          </a:p>
        </p:txBody>
      </p:sp>
    </p:spTree>
    <p:extLst>
      <p:ext uri="{BB962C8B-B14F-4D97-AF65-F5344CB8AC3E}">
        <p14:creationId xmlns:p14="http://schemas.microsoft.com/office/powerpoint/2010/main" val="3415046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266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35534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0089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rtner outcome layout 1">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77" y="0"/>
            <a:ext cx="12191623" cy="6858000"/>
          </a:xfrm>
          <a:prstGeom prst="rect">
            <a:avLst/>
          </a:prstGeom>
        </p:spPr>
      </p:pic>
      <p:sp>
        <p:nvSpPr>
          <p:cNvPr id="3" name="Rectangle 2"/>
          <p:cNvSpPr/>
          <p:nvPr userDrawn="1"/>
        </p:nvSpPr>
        <p:spPr bwMode="auto">
          <a:xfrm>
            <a:off x="269303" y="1815225"/>
            <a:ext cx="6277778" cy="3317242"/>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921" b="0" i="0" u="none" strike="noStrike" kern="1200" cap="none" spc="-98" normalizeH="0" baseline="0" noProof="0" dirty="0">
              <a:ln w="3175">
                <a:noFill/>
              </a:ln>
              <a:gradFill>
                <a:gsLst>
                  <a:gs pos="5833">
                    <a:srgbClr val="FFFFFF"/>
                  </a:gs>
                  <a:gs pos="100000">
                    <a:srgbClr val="FFFFFF"/>
                  </a:gs>
                </a:gsLst>
                <a:lin ang="5400000" scaled="0"/>
              </a:gradFill>
              <a:effectLst/>
              <a:uLnTx/>
              <a:uFillTx/>
              <a:latin typeface="Segoe UI Light"/>
              <a:ea typeface="+mn-ea"/>
              <a:cs typeface="Segoe UI Semilight" panose="020B0402040204020203" pitchFamily="34" charset="0"/>
            </a:endParaRPr>
          </a:p>
        </p:txBody>
      </p:sp>
      <p:sp>
        <p:nvSpPr>
          <p:cNvPr id="5" name="Text Placeholder 4"/>
          <p:cNvSpPr>
            <a:spLocks noGrp="1"/>
          </p:cNvSpPr>
          <p:nvPr>
            <p:ph type="body" sz="quarter" idx="10"/>
          </p:nvPr>
        </p:nvSpPr>
        <p:spPr>
          <a:xfrm>
            <a:off x="269240" y="1814895"/>
            <a:ext cx="6278086" cy="3317572"/>
          </a:xfrm>
        </p:spPr>
        <p:txBody>
          <a:bodyPr lIns="182880" tIns="146304" rIns="182880" bIns="146304">
            <a:noAutofit/>
          </a:bodyPr>
          <a:lstStyle>
            <a:lvl1pPr marL="0" indent="0">
              <a:buNone/>
              <a:defRPr sz="3921"/>
            </a:lvl1pPr>
          </a:lstStyle>
          <a:p>
            <a:pPr lvl="0"/>
            <a:r>
              <a:rPr lang="en-US"/>
              <a:t>Edit Master text styles</a:t>
            </a:r>
          </a:p>
        </p:txBody>
      </p:sp>
    </p:spTree>
    <p:extLst>
      <p:ext uri="{BB962C8B-B14F-4D97-AF65-F5344CB8AC3E}">
        <p14:creationId xmlns:p14="http://schemas.microsoft.com/office/powerpoint/2010/main" val="3533433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artner outcome layout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p:cNvSpPr/>
          <p:nvPr userDrawn="1"/>
        </p:nvSpPr>
        <p:spPr bwMode="auto">
          <a:xfrm>
            <a:off x="5647787" y="291069"/>
            <a:ext cx="6274974" cy="3317242"/>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5722" tIns="45722" rIns="45722" bIns="45722"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0" i="0" u="none" strike="noStrike" kern="0" cap="none" spc="-7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Semilight" panose="020B0402040204020203" pitchFamily="34" charset="0"/>
            </a:endParaRPr>
          </a:p>
        </p:txBody>
      </p:sp>
      <p:sp>
        <p:nvSpPr>
          <p:cNvPr id="4" name="Text Placeholder 4"/>
          <p:cNvSpPr>
            <a:spLocks noGrp="1"/>
          </p:cNvSpPr>
          <p:nvPr>
            <p:ph type="body" sz="quarter" idx="10"/>
          </p:nvPr>
        </p:nvSpPr>
        <p:spPr>
          <a:xfrm>
            <a:off x="5644675" y="291068"/>
            <a:ext cx="6278086" cy="3317572"/>
          </a:xfrm>
        </p:spPr>
        <p:txBody>
          <a:bodyPr lIns="182880" tIns="146304" rIns="182880" bIns="146304">
            <a:noAutofit/>
          </a:bodyPr>
          <a:lstStyle>
            <a:lvl1pPr marL="0" indent="0">
              <a:buNone/>
              <a:defRPr sz="3921"/>
            </a:lvl1pPr>
          </a:lstStyle>
          <a:p>
            <a:pPr lvl="0"/>
            <a:r>
              <a:rPr lang="en-US"/>
              <a:t>Edit Master text styles</a:t>
            </a:r>
          </a:p>
        </p:txBody>
      </p:sp>
    </p:spTree>
    <p:extLst>
      <p:ext uri="{BB962C8B-B14F-4D97-AF65-F5344CB8AC3E}">
        <p14:creationId xmlns:p14="http://schemas.microsoft.com/office/powerpoint/2010/main" val="3119796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artner outcome layout 3">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706836" cy="6858000"/>
          </a:xfrm>
          <a:prstGeom prst="rect">
            <a:avLst/>
          </a:prstGeom>
        </p:spPr>
      </p:pic>
      <p:sp>
        <p:nvSpPr>
          <p:cNvPr id="3" name="Rectangle 2"/>
          <p:cNvSpPr/>
          <p:nvPr userDrawn="1"/>
        </p:nvSpPr>
        <p:spPr bwMode="auto">
          <a:xfrm>
            <a:off x="269239" y="291069"/>
            <a:ext cx="6274974" cy="3317242"/>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5722" tIns="45722" rIns="45722" bIns="45722"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0" i="0" u="none" strike="noStrike" kern="0" cap="none" spc="-7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Semilight" panose="020B0402040204020203" pitchFamily="34" charset="0"/>
            </a:endParaRPr>
          </a:p>
        </p:txBody>
      </p:sp>
      <p:sp>
        <p:nvSpPr>
          <p:cNvPr id="4" name="Text Placeholder 4"/>
          <p:cNvSpPr>
            <a:spLocks noGrp="1"/>
          </p:cNvSpPr>
          <p:nvPr>
            <p:ph type="body" sz="quarter" idx="10"/>
          </p:nvPr>
        </p:nvSpPr>
        <p:spPr>
          <a:xfrm>
            <a:off x="269240" y="291068"/>
            <a:ext cx="6278086" cy="3317572"/>
          </a:xfrm>
        </p:spPr>
        <p:txBody>
          <a:bodyPr lIns="182880" tIns="146304" rIns="182880" bIns="146304">
            <a:noAutofit/>
          </a:bodyPr>
          <a:lstStyle>
            <a:lvl1pPr marL="0" indent="0">
              <a:buNone/>
              <a:defRPr sz="3921"/>
            </a:lvl1pPr>
          </a:lstStyle>
          <a:p>
            <a:pPr lvl="0"/>
            <a:r>
              <a:rPr lang="en-US"/>
              <a:t>Edit Master text styles</a:t>
            </a:r>
          </a:p>
        </p:txBody>
      </p:sp>
    </p:spTree>
    <p:extLst>
      <p:ext uri="{BB962C8B-B14F-4D97-AF65-F5344CB8AC3E}">
        <p14:creationId xmlns:p14="http://schemas.microsoft.com/office/powerpoint/2010/main" val="1450383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nal outcome layout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065110" cy="899665"/>
          </a:xfrm>
        </p:spPr>
        <p:txBody>
          <a:bodyPr/>
          <a:lstStyle/>
          <a:p>
            <a:r>
              <a:rPr lang="en-US"/>
              <a:t>Click to edit Master title style</a:t>
            </a:r>
            <a:endParaRPr lang="en-US" dirty="0"/>
          </a:p>
        </p:txBody>
      </p:sp>
      <p:pic>
        <p:nvPicPr>
          <p:cNvPr id="3" name="Picture Placeholder 14"/>
          <p:cNvPicPr>
            <a:picLocks noChangeAspect="1"/>
          </p:cNvPicPr>
          <p:nvPr userDrawn="1"/>
        </p:nvPicPr>
        <p:blipFill>
          <a:blip r:embed="rId2" cstate="email">
            <a:extLst>
              <a:ext uri="{28A0092B-C50C-407E-A947-70E740481C1C}">
                <a14:useLocalDpi xmlns:a14="http://schemas.microsoft.com/office/drawing/2010/main"/>
              </a:ext>
            </a:extLst>
          </a:blip>
          <a:srcRect l="16685" r="16685"/>
          <a:stretch>
            <a:fillRect/>
          </a:stretch>
        </p:blipFill>
        <p:spPr>
          <a:xfrm>
            <a:off x="5334350" y="0"/>
            <a:ext cx="6857650" cy="6856100"/>
          </a:xfrm>
          <a:prstGeom prst="rect">
            <a:avLst/>
          </a:prstGeom>
        </p:spPr>
      </p:pic>
      <p:sp>
        <p:nvSpPr>
          <p:cNvPr id="5" name="Text Placeholder 4"/>
          <p:cNvSpPr>
            <a:spLocks noGrp="1"/>
          </p:cNvSpPr>
          <p:nvPr>
            <p:ph type="body" sz="quarter" idx="10"/>
          </p:nvPr>
        </p:nvSpPr>
        <p:spPr>
          <a:xfrm>
            <a:off x="269239" y="2084172"/>
            <a:ext cx="5065733" cy="4482760"/>
          </a:xfrm>
        </p:spPr>
        <p:txBody>
          <a:bodyPr lIns="182880" tIns="146304" rIns="182880" bIns="146304">
            <a:noAutofit/>
          </a:bodyPr>
          <a:lstStyle>
            <a:lvl1pPr marL="0" indent="0">
              <a:buNone/>
              <a:defRPr sz="2353" b="0" i="1">
                <a:latin typeface="+mn-lt"/>
              </a:defRPr>
            </a:lvl1pPr>
          </a:lstStyle>
          <a:p>
            <a:pPr lvl="0"/>
            <a:r>
              <a:rPr lang="en-US"/>
              <a:t>Edit Master text styles</a:t>
            </a:r>
          </a:p>
        </p:txBody>
      </p:sp>
    </p:spTree>
    <p:extLst>
      <p:ext uri="{BB962C8B-B14F-4D97-AF65-F5344CB8AC3E}">
        <p14:creationId xmlns:p14="http://schemas.microsoft.com/office/powerpoint/2010/main" val="272995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5334350" y="0"/>
            <a:ext cx="6857650" cy="6856100"/>
          </a:xfrm>
          <a:prstGeom prst="rect">
            <a:avLst/>
          </a:prstGeom>
        </p:spPr>
      </p:pic>
      <p:sp>
        <p:nvSpPr>
          <p:cNvPr id="3" name="Title 2"/>
          <p:cNvSpPr>
            <a:spLocks noGrp="1"/>
          </p:cNvSpPr>
          <p:nvPr>
            <p:ph type="title"/>
          </p:nvPr>
        </p:nvSpPr>
        <p:spPr>
          <a:xfrm>
            <a:off x="269240" y="289511"/>
            <a:ext cx="5065110" cy="89966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69239" y="2084172"/>
            <a:ext cx="5065733" cy="4482760"/>
          </a:xfrm>
        </p:spPr>
        <p:txBody>
          <a:bodyPr lIns="182880" tIns="146304" rIns="182880" bIns="146304">
            <a:noAutofit/>
          </a:bodyPr>
          <a:lstStyle>
            <a:lvl1pPr marL="0" indent="0">
              <a:buNone/>
              <a:defRPr sz="2353" b="0" i="1">
                <a:latin typeface="+mn-lt"/>
              </a:defRPr>
            </a:lvl1pPr>
          </a:lstStyle>
          <a:p>
            <a:pPr lvl="0"/>
            <a:r>
              <a:rPr lang="en-US"/>
              <a:t>Edit Master text styles</a:t>
            </a:r>
          </a:p>
        </p:txBody>
      </p:sp>
    </p:spTree>
    <p:extLst>
      <p:ext uri="{BB962C8B-B14F-4D97-AF65-F5344CB8AC3E}">
        <p14:creationId xmlns:p14="http://schemas.microsoft.com/office/powerpoint/2010/main" val="224590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nal outcome layout 3">
    <p:spTree>
      <p:nvGrpSpPr>
        <p:cNvPr id="1" name=""/>
        <p:cNvGrpSpPr/>
        <p:nvPr/>
      </p:nvGrpSpPr>
      <p:grpSpPr>
        <a:xfrm>
          <a:off x="0" y="0"/>
          <a:ext cx="0" cy="0"/>
          <a:chOff x="0" y="0"/>
          <a:chExt cx="0" cy="0"/>
        </a:xfrm>
      </p:grpSpPr>
      <p:pic>
        <p:nvPicPr>
          <p:cNvPr id="2" name="Picture Placeholder 15"/>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5334350" y="0"/>
            <a:ext cx="6857650" cy="6856100"/>
          </a:xfrm>
          <a:prstGeom prst="rect">
            <a:avLst/>
          </a:prstGeom>
        </p:spPr>
      </p:pic>
      <p:sp>
        <p:nvSpPr>
          <p:cNvPr id="3" name="Title 2"/>
          <p:cNvSpPr>
            <a:spLocks noGrp="1"/>
          </p:cNvSpPr>
          <p:nvPr>
            <p:ph type="title"/>
          </p:nvPr>
        </p:nvSpPr>
        <p:spPr>
          <a:xfrm>
            <a:off x="269240" y="289511"/>
            <a:ext cx="5065110" cy="89966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69239" y="2084172"/>
            <a:ext cx="5065733" cy="4482760"/>
          </a:xfrm>
        </p:spPr>
        <p:txBody>
          <a:bodyPr lIns="182880" tIns="146304" rIns="182880" bIns="146304">
            <a:noAutofit/>
          </a:bodyPr>
          <a:lstStyle>
            <a:lvl1pPr marL="0" indent="0">
              <a:buNone/>
              <a:defRPr sz="2353" b="0" i="1">
                <a:latin typeface="+mn-lt"/>
              </a:defRPr>
            </a:lvl1pPr>
          </a:lstStyle>
          <a:p>
            <a:pPr lvl="0"/>
            <a:r>
              <a:rPr lang="en-US"/>
              <a:t>Edit Master text styles</a:t>
            </a:r>
          </a:p>
        </p:txBody>
      </p:sp>
    </p:spTree>
    <p:extLst>
      <p:ext uri="{BB962C8B-B14F-4D97-AF65-F5344CB8AC3E}">
        <p14:creationId xmlns:p14="http://schemas.microsoft.com/office/powerpoint/2010/main" val="234192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8F06B-FA3F-491E-9AF0-A5EED88A2C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2A6968-37E2-4D47-9F47-A2AFC0BA1C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AE79B4E-E321-4D96-847B-CAAF6BBB8CF7}"/>
              </a:ext>
            </a:extLst>
          </p:cNvPr>
          <p:cNvSpPr>
            <a:spLocks noGrp="1"/>
          </p:cNvSpPr>
          <p:nvPr>
            <p:ph type="dt" sz="half" idx="10"/>
          </p:nvPr>
        </p:nvSpPr>
        <p:spPr/>
        <p:txBody>
          <a:bodyPr/>
          <a:lstStyle/>
          <a:p>
            <a:fld id="{4F99A317-C4A5-4888-8716-7D16897115CC}" type="datetimeFigureOut">
              <a:rPr lang="en-US" smtClean="0"/>
              <a:t>6/5/2018</a:t>
            </a:fld>
            <a:endParaRPr lang="en-US"/>
          </a:p>
        </p:txBody>
      </p:sp>
      <p:sp>
        <p:nvSpPr>
          <p:cNvPr id="5" name="Footer Placeholder 4">
            <a:extLst>
              <a:ext uri="{FF2B5EF4-FFF2-40B4-BE49-F238E27FC236}">
                <a16:creationId xmlns:a16="http://schemas.microsoft.com/office/drawing/2014/main" id="{2F88D559-0C61-4D4F-9C44-B187C5E6F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9495C-9228-4681-8ADA-E76B5EF9D047}"/>
              </a:ext>
            </a:extLst>
          </p:cNvPr>
          <p:cNvSpPr>
            <a:spLocks noGrp="1"/>
          </p:cNvSpPr>
          <p:nvPr>
            <p:ph type="sldNum" sz="quarter" idx="12"/>
          </p:nvPr>
        </p:nvSpPr>
        <p:spPr/>
        <p:txBody>
          <a:bodyPr/>
          <a:lstStyle/>
          <a:p>
            <a:fld id="{C727A0F0-0C16-4C5A-A8F5-85129C80FE47}" type="slidenum">
              <a:rPr lang="en-US" smtClean="0"/>
              <a:t>‹#›</a:t>
            </a:fld>
            <a:endParaRPr lang="en-US"/>
          </a:p>
        </p:txBody>
      </p:sp>
    </p:spTree>
    <p:extLst>
      <p:ext uri="{BB962C8B-B14F-4D97-AF65-F5344CB8AC3E}">
        <p14:creationId xmlns:p14="http://schemas.microsoft.com/office/powerpoint/2010/main" val="1785152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580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1453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555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Semilight" panose="020B0402040204020203"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47288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Semilight" panose="020B0402040204020203" pitchFamily="34" charset="0"/>
                <a:ea typeface="Segoe UI" pitchFamily="34" charset="0"/>
                <a:cs typeface="Segoe UI Semilight" panose="020B0402040204020203"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Semilight" panose="020B0402040204020203" pitchFamily="34" charset="0"/>
                <a:ea typeface="Segoe UI" pitchFamily="34" charset="0"/>
                <a:cs typeface="Segoe UI Semilight" panose="020B0402040204020203"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Semilight" panose="020B0402040204020203" pitchFamily="34" charset="0"/>
                <a:ea typeface="Segoe UI" pitchFamily="34" charset="0"/>
                <a:cs typeface="Segoe UI Semilight" panose="020B0402040204020203"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Semilight" panose="020B0402040204020203" pitchFamily="34" charset="0"/>
                <a:ea typeface="Segoe UI" pitchFamily="34" charset="0"/>
                <a:cs typeface="Segoe UI Semilight" panose="020B0402040204020203"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Semilight" panose="020B0402040204020203" pitchFamily="34" charset="0"/>
                <a:ea typeface="Segoe UI" pitchFamily="34" charset="0"/>
                <a:cs typeface="Segoe UI Semilight" panose="020B04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Semilight" panose="020B0402040204020203" pitchFamily="34" charset="0"/>
                <a:ea typeface="Segoe UI" pitchFamily="34" charset="0"/>
                <a:cs typeface="Segoe UI Semilight" panose="020B0402040204020203"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Semilight" panose="020B0402040204020203" pitchFamily="34" charset="0"/>
                <a:ea typeface="Segoe UI"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420977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hoto">
    <p:bg>
      <p:bgPr>
        <a:solidFill>
          <a:srgbClr val="0072C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49322" y="471251"/>
            <a:ext cx="1522404" cy="326167"/>
          </a:xfrm>
          <a:prstGeom prst="rect">
            <a:avLst/>
          </a:prstGeom>
        </p:spPr>
      </p:pic>
      <p:pic>
        <p:nvPicPr>
          <p:cNvPr id="6" name="Picture 5"/>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457551" y="4950224"/>
            <a:ext cx="11276899" cy="1415713"/>
          </a:xfrm>
          <a:prstGeom prst="rect">
            <a:avLst/>
          </a:prstGeom>
        </p:spPr>
      </p:pic>
    </p:spTree>
    <p:extLst>
      <p:ext uri="{BB962C8B-B14F-4D97-AF65-F5344CB8AC3E}">
        <p14:creationId xmlns:p14="http://schemas.microsoft.com/office/powerpoint/2010/main" val="4065200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49322" y="471251"/>
            <a:ext cx="1522404" cy="326167"/>
          </a:xfrm>
          <a:prstGeom prst="rect">
            <a:avLst/>
          </a:prstGeom>
        </p:spPr>
      </p:pic>
      <p:sp>
        <p:nvSpPr>
          <p:cNvPr id="6" name="Freeform 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23604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343454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accent2"/>
                    </a:gs>
                    <a:gs pos="100000">
                      <a:schemeClr val="accent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7033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32127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5666-96D3-4FBB-A3B1-B0CD9E5AE8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643C95-8CD3-4380-B84E-F499A6CA5CF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EDE1DB-7699-4595-82DD-14CF1459EA3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B96C2D-828A-4FD2-8B94-E8BC6DEB0910}"/>
              </a:ext>
            </a:extLst>
          </p:cNvPr>
          <p:cNvSpPr>
            <a:spLocks noGrp="1"/>
          </p:cNvSpPr>
          <p:nvPr>
            <p:ph type="dt" sz="half" idx="10"/>
          </p:nvPr>
        </p:nvSpPr>
        <p:spPr/>
        <p:txBody>
          <a:bodyPr/>
          <a:lstStyle/>
          <a:p>
            <a:fld id="{4F99A317-C4A5-4888-8716-7D16897115CC}" type="datetimeFigureOut">
              <a:rPr lang="en-US" smtClean="0"/>
              <a:t>6/5/2018</a:t>
            </a:fld>
            <a:endParaRPr lang="en-US"/>
          </a:p>
        </p:txBody>
      </p:sp>
      <p:sp>
        <p:nvSpPr>
          <p:cNvPr id="6" name="Footer Placeholder 5">
            <a:extLst>
              <a:ext uri="{FF2B5EF4-FFF2-40B4-BE49-F238E27FC236}">
                <a16:creationId xmlns:a16="http://schemas.microsoft.com/office/drawing/2014/main" id="{4CB29EC5-7527-4788-BA20-A08A633159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77150F-B2E4-44F3-82AF-BB0C799BE0C5}"/>
              </a:ext>
            </a:extLst>
          </p:cNvPr>
          <p:cNvSpPr>
            <a:spLocks noGrp="1"/>
          </p:cNvSpPr>
          <p:nvPr>
            <p:ph type="sldNum" sz="quarter" idx="12"/>
          </p:nvPr>
        </p:nvSpPr>
        <p:spPr/>
        <p:txBody>
          <a:bodyPr/>
          <a:lstStyle/>
          <a:p>
            <a:fld id="{C727A0F0-0C16-4C5A-A8F5-85129C80FE47}" type="slidenum">
              <a:rPr lang="en-US" smtClean="0"/>
              <a:t>‹#›</a:t>
            </a:fld>
            <a:endParaRPr lang="en-US"/>
          </a:p>
        </p:txBody>
      </p:sp>
    </p:spTree>
    <p:extLst>
      <p:ext uri="{BB962C8B-B14F-4D97-AF65-F5344CB8AC3E}">
        <p14:creationId xmlns:p14="http://schemas.microsoft.com/office/powerpoint/2010/main" val="40119611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accent2"/>
                    </a:gs>
                    <a:gs pos="100000">
                      <a:schemeClr val="accent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15023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36359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accent2"/>
                    </a:gs>
                    <a:gs pos="10000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accent2"/>
                    </a:gs>
                    <a:gs pos="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4107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82532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723910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45572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6/5/2018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mj-lt"/>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dirty="0"/>
              <a:t>Click to edit Master text styles</a:t>
            </a:r>
          </a:p>
        </p:txBody>
      </p:sp>
    </p:spTree>
    <p:extLst>
      <p:ext uri="{BB962C8B-B14F-4D97-AF65-F5344CB8AC3E}">
        <p14:creationId xmlns:p14="http://schemas.microsoft.com/office/powerpoint/2010/main" val="3252365400"/>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a:t>Lorem ipsum dolor sit</a:t>
            </a:r>
            <a:br>
              <a:rPr lang="en-US"/>
            </a:br>
            <a:r>
              <a:rPr lang="en-US" err="1"/>
              <a:t>amet</a:t>
            </a:r>
            <a:r>
              <a:rPr lang="en-US"/>
              <a:t>, </a:t>
            </a:r>
            <a:r>
              <a:rPr lang="en-US" err="1"/>
              <a:t>consectetuer</a:t>
            </a:r>
            <a:r>
              <a:rPr lang="en-US"/>
              <a:t> </a:t>
            </a:r>
            <a:r>
              <a:rPr lang="en-US" err="1"/>
              <a:t>adipi</a:t>
            </a:r>
            <a:br>
              <a:rPr lang="en-US"/>
            </a:br>
            <a:r>
              <a:rPr lang="en-US" err="1"/>
              <a:t>scing</a:t>
            </a:r>
            <a:r>
              <a:rPr lang="en-US"/>
              <a:t> </a:t>
            </a:r>
            <a:r>
              <a:rPr lang="en-US" err="1"/>
              <a:t>elit</a:t>
            </a:r>
            <a:r>
              <a:rPr lang="en-US"/>
              <a:t> </a:t>
            </a:r>
            <a:r>
              <a:rPr lang="en-US" err="1"/>
              <a:t>aenean</a:t>
            </a:r>
            <a:r>
              <a:rPr lang="en-US"/>
              <a:t> </a:t>
            </a:r>
            <a:r>
              <a:rPr lang="en-US" err="1"/>
              <a:t>massa</a:t>
            </a:r>
            <a:r>
              <a:rPr lang="en-US"/>
              <a:t>.</a:t>
            </a:r>
            <a:br>
              <a:rPr lang="en-US"/>
            </a:br>
            <a:r>
              <a:rPr lang="en-US"/>
              <a:t>Cum </a:t>
            </a:r>
            <a:r>
              <a:rPr lang="en-US" err="1"/>
              <a:t>sociis</a:t>
            </a:r>
            <a:r>
              <a:rPr lang="en-US"/>
              <a:t> </a:t>
            </a:r>
            <a:r>
              <a:rPr lang="en-US" err="1"/>
              <a:t>natoque</a:t>
            </a:r>
            <a:r>
              <a:rPr lang="en-US"/>
              <a:t>.</a:t>
            </a: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Nunc</a:t>
            </a:r>
            <a:r>
              <a:rPr lang="en-US"/>
              <a:t> et </a:t>
            </a:r>
            <a:r>
              <a:rPr lang="en-US" err="1"/>
              <a:t>sagittis</a:t>
            </a:r>
            <a:r>
              <a:rPr lang="en-US"/>
              <a:t> ligula, non </a:t>
            </a:r>
            <a:r>
              <a:rPr lang="en-US" err="1"/>
              <a:t>laoreet</a:t>
            </a:r>
            <a:r>
              <a:rPr lang="en-US"/>
              <a:t> </a:t>
            </a:r>
            <a:r>
              <a:rPr lang="en-US" err="1"/>
              <a:t>urna</a:t>
            </a:r>
            <a:r>
              <a:rPr lang="en-US"/>
              <a:t>. </a:t>
            </a:r>
            <a:r>
              <a:rPr lang="en-US" err="1"/>
              <a:t>Aenean</a:t>
            </a:r>
            <a:r>
              <a:rPr lang="en-US"/>
              <a:t> </a:t>
            </a:r>
            <a:r>
              <a:rPr lang="en-US" err="1"/>
              <a:t>porttitor</a:t>
            </a:r>
            <a:r>
              <a:rPr lang="en-US"/>
              <a:t> </a:t>
            </a:r>
            <a:r>
              <a:rPr lang="en-US" err="1"/>
              <a:t>pulvinar</a:t>
            </a:r>
            <a:r>
              <a:rPr lang="en-US"/>
              <a:t> lorem, </a:t>
            </a:r>
            <a:r>
              <a:rPr lang="en-US" err="1"/>
              <a:t>eu</a:t>
            </a:r>
            <a:r>
              <a:rPr lang="en-US"/>
              <a:t> </a:t>
            </a:r>
            <a:r>
              <a:rPr lang="en-US" err="1"/>
              <a:t>accumsan</a:t>
            </a:r>
            <a:r>
              <a:rPr lang="en-US"/>
              <a:t> </a:t>
            </a:r>
            <a:r>
              <a:rPr lang="en-US" err="1"/>
              <a:t>purus</a:t>
            </a:r>
            <a:r>
              <a:rPr lang="en-US"/>
              <a:t> </a:t>
            </a:r>
            <a:r>
              <a:rPr lang="en-US" err="1"/>
              <a:t>mattis</a:t>
            </a:r>
            <a:r>
              <a:rPr lang="en-US"/>
              <a:t> </a:t>
            </a:r>
            <a:r>
              <a:rPr lang="en-US" err="1"/>
              <a:t>nec</a:t>
            </a:r>
            <a:r>
              <a:rPr lang="en-US"/>
              <a:t>. </a:t>
            </a:r>
            <a:r>
              <a:rPr lang="en-US" err="1"/>
              <a:t>Suspendisse</a:t>
            </a:r>
            <a:r>
              <a:rPr lang="en-US"/>
              <a:t> </a:t>
            </a:r>
            <a:r>
              <a:rPr lang="en-US" err="1"/>
              <a:t>eu</a:t>
            </a:r>
            <a:r>
              <a:rPr lang="en-US"/>
              <a:t> </a:t>
            </a:r>
            <a:r>
              <a:rPr lang="en-US" err="1"/>
              <a:t>justo</a:t>
            </a:r>
            <a:r>
              <a:rPr lang="en-US"/>
              <a:t> tempus, </a:t>
            </a:r>
            <a:r>
              <a:rPr lang="en-US" err="1"/>
              <a:t>volutpat</a:t>
            </a:r>
            <a:r>
              <a:rPr lang="en-US"/>
              <a:t> </a:t>
            </a:r>
            <a:r>
              <a:rPr lang="en-US" err="1"/>
              <a:t>velit</a:t>
            </a:r>
            <a:r>
              <a:rPr lang="en-US"/>
              <a:t> </a:t>
            </a:r>
            <a:r>
              <a:rPr lang="en-US" err="1"/>
              <a:t>ut</a:t>
            </a:r>
            <a:r>
              <a:rPr lang="en-US"/>
              <a:t>, </a:t>
            </a:r>
            <a:r>
              <a:rPr lang="en-US" err="1"/>
              <a:t>eleifend</a:t>
            </a:r>
            <a:r>
              <a:rPr lang="en-US"/>
              <a:t> </a:t>
            </a:r>
            <a:r>
              <a:rPr lang="en-US" err="1"/>
              <a:t>velit</a:t>
            </a:r>
            <a:r>
              <a:rPr lang="en-US"/>
              <a:t>. </a:t>
            </a:r>
          </a:p>
          <a:p>
            <a:pPr lvl="0"/>
            <a:r>
              <a:rPr lang="en-US"/>
              <a:t>Cum </a:t>
            </a:r>
            <a:r>
              <a:rPr lang="en-US" err="1"/>
              <a:t>sociis</a:t>
            </a:r>
            <a:r>
              <a:rPr lang="en-US"/>
              <a:t>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a:t>
            </a:r>
            <a:r>
              <a:rPr lang="en-US" err="1"/>
              <a:t>Nullam</a:t>
            </a:r>
            <a:r>
              <a:rPr lang="en-US"/>
              <a:t> tempus lorem </a:t>
            </a:r>
            <a:r>
              <a:rPr lang="en-US" err="1"/>
              <a:t>justo</a:t>
            </a:r>
            <a:r>
              <a:rPr lang="en-US"/>
              <a:t>, ac </a:t>
            </a:r>
            <a:r>
              <a:rPr lang="en-US" err="1"/>
              <a:t>placerat</a:t>
            </a:r>
            <a:r>
              <a:rPr lang="en-US"/>
              <a:t> </a:t>
            </a:r>
            <a:r>
              <a:rPr lang="en-US" err="1"/>
              <a:t>neque</a:t>
            </a:r>
            <a:r>
              <a:rPr lang="en-US"/>
              <a:t> </a:t>
            </a:r>
            <a:r>
              <a:rPr lang="en-US" err="1"/>
              <a:t>molestie</a:t>
            </a:r>
            <a:r>
              <a:rPr lang="en-US"/>
              <a:t> </a:t>
            </a:r>
            <a:r>
              <a:rPr lang="en-US" err="1"/>
              <a:t>ut.</a:t>
            </a:r>
            <a:r>
              <a:rPr lang="en-US"/>
              <a:t> </a:t>
            </a:r>
          </a:p>
        </p:txBody>
      </p:sp>
    </p:spTree>
    <p:extLst>
      <p:ext uri="{BB962C8B-B14F-4D97-AF65-F5344CB8AC3E}">
        <p14:creationId xmlns:p14="http://schemas.microsoft.com/office/powerpoint/2010/main" val="159316077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a:t>Lorem ipsum dolor sit.</a:t>
            </a:r>
          </a:p>
        </p:txBody>
      </p:sp>
    </p:spTree>
    <p:extLst>
      <p:ext uri="{BB962C8B-B14F-4D97-AF65-F5344CB8AC3E}">
        <p14:creationId xmlns:p14="http://schemas.microsoft.com/office/powerpoint/2010/main" val="36772698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88733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E8242-630C-49D4-81F5-D6ACF2EC1B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CC02F2-BCFA-409C-A658-56CA2B14E7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B8F2A86-6EA3-4BBD-82CC-41CBC6CECDF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F827DA-F1CD-4B9F-A384-523AC898F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9E1E9DB-3601-4720-832F-68CB274CA5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68D104-FB30-4FF2-B298-5E19C44642CD}"/>
              </a:ext>
            </a:extLst>
          </p:cNvPr>
          <p:cNvSpPr>
            <a:spLocks noGrp="1"/>
          </p:cNvSpPr>
          <p:nvPr>
            <p:ph type="dt" sz="half" idx="10"/>
          </p:nvPr>
        </p:nvSpPr>
        <p:spPr/>
        <p:txBody>
          <a:bodyPr/>
          <a:lstStyle/>
          <a:p>
            <a:fld id="{4F99A317-C4A5-4888-8716-7D16897115CC}" type="datetimeFigureOut">
              <a:rPr lang="en-US" smtClean="0"/>
              <a:t>6/5/2018</a:t>
            </a:fld>
            <a:endParaRPr lang="en-US"/>
          </a:p>
        </p:txBody>
      </p:sp>
      <p:sp>
        <p:nvSpPr>
          <p:cNvPr id="8" name="Footer Placeholder 7">
            <a:extLst>
              <a:ext uri="{FF2B5EF4-FFF2-40B4-BE49-F238E27FC236}">
                <a16:creationId xmlns:a16="http://schemas.microsoft.com/office/drawing/2014/main" id="{A87D9061-8433-4CB6-AA25-B2A324FD70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F64844-04EE-4924-928D-335E18917678}"/>
              </a:ext>
            </a:extLst>
          </p:cNvPr>
          <p:cNvSpPr>
            <a:spLocks noGrp="1"/>
          </p:cNvSpPr>
          <p:nvPr>
            <p:ph type="sldNum" sz="quarter" idx="12"/>
          </p:nvPr>
        </p:nvSpPr>
        <p:spPr/>
        <p:txBody>
          <a:bodyPr/>
          <a:lstStyle/>
          <a:p>
            <a:fld id="{C727A0F0-0C16-4C5A-A8F5-85129C80FE47}" type="slidenum">
              <a:rPr lang="en-US" smtClean="0"/>
              <a:t>‹#›</a:t>
            </a:fld>
            <a:endParaRPr lang="en-US"/>
          </a:p>
        </p:txBody>
      </p:sp>
    </p:spTree>
    <p:extLst>
      <p:ext uri="{BB962C8B-B14F-4D97-AF65-F5344CB8AC3E}">
        <p14:creationId xmlns:p14="http://schemas.microsoft.com/office/powerpoint/2010/main" val="39789229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60527" y="2957826"/>
            <a:ext cx="3223860" cy="690695"/>
          </a:xfrm>
          <a:prstGeom prst="rect">
            <a:avLst/>
          </a:prstGeom>
        </p:spPr>
      </p:pic>
    </p:spTree>
    <p:extLst>
      <p:ext uri="{BB962C8B-B14F-4D97-AF65-F5344CB8AC3E}">
        <p14:creationId xmlns:p14="http://schemas.microsoft.com/office/powerpoint/2010/main" val="365476195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013488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90833001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2" y="-312"/>
            <a:ext cx="12191377" cy="6858623"/>
          </a:xfrm>
          <a:prstGeom prst="rect">
            <a:avLst/>
          </a:prstGeom>
        </p:spPr>
      </p:pic>
      <p:sp>
        <p:nvSpPr>
          <p:cNvPr id="12" name="Rectangle 11"/>
          <p:cNvSpPr/>
          <p:nvPr userDrawn="1"/>
        </p:nvSpPr>
        <p:spPr bwMode="auto">
          <a:xfrm>
            <a:off x="0" y="0"/>
            <a:ext cx="12192000" cy="68580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&lt;Presenter Name&gt;</a:t>
            </a:r>
            <a:br>
              <a:rPr kumimoji="0" lang="en-US" sz="1961" b="0" i="0" u="none" strike="noStrike" kern="1200" cap="none" spc="0" normalizeH="0" baseline="0" noProof="0">
                <a:ln>
                  <a:noFill/>
                </a:ln>
                <a:solidFill>
                  <a:srgbClr val="FFFFFF"/>
                </a:solidFill>
                <a:effectLst/>
                <a:uLnTx/>
                <a:uFillTx/>
                <a:latin typeface="Segoe UI"/>
                <a:ea typeface="+mn-ea"/>
                <a:cs typeface="+mn-cs"/>
              </a:rPr>
            </a:br>
            <a:r>
              <a:rPr kumimoji="0" lang="en-US" sz="1961" b="0" i="0" u="none" strike="noStrike" kern="1200" cap="none" spc="0" normalizeH="0" baseline="0" noProof="0">
                <a:ln>
                  <a:noFill/>
                </a:ln>
                <a:solidFill>
                  <a:srgbClr val="FFFFFF"/>
                </a:solidFill>
                <a:effectLst/>
                <a:uLnTx/>
                <a:uFillTx/>
                <a:latin typeface="Segoe UI"/>
                <a:ea typeface="+mn-ea"/>
                <a:cs typeface="+mn-cs"/>
              </a:rPr>
              <a:t>&lt;Presenter Title&gt;</a:t>
            </a:r>
            <a:br>
              <a:rPr kumimoji="0" lang="en-US" sz="1961" b="0" i="0" u="none" strike="noStrike" kern="1200" cap="none" spc="0" normalizeH="0" baseline="0" noProof="0">
                <a:ln>
                  <a:noFill/>
                </a:ln>
                <a:solidFill>
                  <a:srgbClr val="FFFFFF"/>
                </a:solidFill>
                <a:effectLst/>
                <a:uLnTx/>
                <a:uFillTx/>
                <a:latin typeface="Segoe UI"/>
                <a:ea typeface="+mn-ea"/>
                <a:cs typeface="+mn-cs"/>
              </a:rPr>
            </a:b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p:cNvSpPr/>
          <p:nvPr userDrawn="1"/>
        </p:nvSpPr>
        <p:spPr bwMode="gray">
          <a:xfrm>
            <a:off x="269302" y="1187620"/>
            <a:ext cx="7171399" cy="4482747"/>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gray">
          <a:xfrm>
            <a:off x="269302" y="1187609"/>
            <a:ext cx="7171399" cy="2683311"/>
          </a:xfrm>
          <a:noFill/>
        </p:spPr>
        <p:txBody>
          <a:bodyPr lIns="146304" tIns="91440" rIns="146304" bIns="91440" anchor="t" anchorCtr="0"/>
          <a:lstStyle>
            <a:lvl1pPr>
              <a:defRPr sz="5295" spc="-99"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gray">
          <a:xfrm>
            <a:off x="267683" y="3877276"/>
            <a:ext cx="7173019"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10495196" y="470067"/>
            <a:ext cx="1248592" cy="268965"/>
          </a:xfrm>
          <a:prstGeom prst="rect">
            <a:avLst/>
          </a:prstGeom>
        </p:spPr>
      </p:pic>
      <p:sp>
        <p:nvSpPr>
          <p:cNvPr id="10" name="Rectangle 9"/>
          <p:cNvSpPr/>
          <p:nvPr userDrawn="1"/>
        </p:nvSpPr>
        <p:spPr bwMode="auto">
          <a:xfrm>
            <a:off x="7487664" y="1"/>
            <a:ext cx="4704336" cy="1083959"/>
          </a:xfrm>
          <a:prstGeom prst="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76871" y="272255"/>
            <a:ext cx="4325923" cy="565436"/>
          </a:xfrm>
          <a:prstGeom prst="rect">
            <a:avLst/>
          </a:prstGeom>
        </p:spPr>
      </p:pic>
      <p:sp>
        <p:nvSpPr>
          <p:cNvPr id="14" name="Title 3"/>
          <p:cNvSpPr txBox="1">
            <a:spLocks/>
          </p:cNvSpPr>
          <p:nvPr userDrawn="1"/>
        </p:nvSpPr>
        <p:spPr>
          <a:xfrm>
            <a:off x="267683" y="1184964"/>
            <a:ext cx="8670045" cy="4485403"/>
          </a:xfrm>
          <a:prstGeom prst="rect">
            <a:avLst/>
          </a:prstGeom>
          <a:solidFill>
            <a:srgbClr val="2A73B7"/>
          </a:solidFill>
          <a:ln>
            <a:solidFill>
              <a:srgbClr val="2A73B7"/>
            </a:solidFill>
          </a:ln>
          <a:effectLst/>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3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&lt;Presentation Title&gt;</a:t>
            </a:r>
            <a:b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b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5883" b="0" i="1"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&lt;Tag Line&gt;</a:t>
            </a:r>
            <a:br>
              <a:rPr kumimoji="0" lang="en-US" sz="4705" b="0" i="0" u="none" strike="noStrike" kern="1200" cap="none" spc="-100" normalizeH="0" baseline="0" noProof="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rPr>
            </a:br>
            <a:b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412"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&lt;Presenter Name&gt;</a:t>
            </a:r>
            <a:br>
              <a:rPr kumimoji="0" lang="en-US" sz="4412"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412"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&lt;Presenter Title&gt;</a:t>
            </a:r>
            <a:b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705" b="0" i="0" u="none" strike="noStrike" kern="1200" cap="none" spc="-100" normalizeH="0" baseline="0" noProof="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rPr>
              <a:t> </a:t>
            </a:r>
          </a:p>
        </p:txBody>
      </p:sp>
    </p:spTree>
    <p:extLst>
      <p:ext uri="{BB962C8B-B14F-4D97-AF65-F5344CB8AC3E}">
        <p14:creationId xmlns:p14="http://schemas.microsoft.com/office/powerpoint/2010/main" val="252168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99463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7219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69773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1" y="1197322"/>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7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25944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4" y="3083653"/>
            <a:ext cx="3227129" cy="692057"/>
          </a:xfrm>
          <a:prstGeom prst="rect">
            <a:avLst/>
          </a:prstGeom>
        </p:spPr>
      </p:pic>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4" y="3083653"/>
            <a:ext cx="3227129" cy="692057"/>
          </a:xfrm>
          <a:prstGeom prst="rect">
            <a:avLst/>
          </a:prstGeom>
        </p:spPr>
      </p:pic>
      <p:sp>
        <p:nvSpPr>
          <p:cNvPr id="2" name="Text Box 3"/>
          <p:cNvSpPr txBox="1">
            <a:spLocks noChangeArrowheads="1"/>
          </p:cNvSpPr>
          <p:nvPr userDrawn="1"/>
        </p:nvSpPr>
        <p:spPr bwMode="blackWhite">
          <a:xfrm>
            <a:off x="269241" y="6171615"/>
            <a:ext cx="11653521"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94"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244390671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a:t>Lorem ipsum dolor sit</a:t>
            </a:r>
            <a:br>
              <a:rPr lang="en-US"/>
            </a:br>
            <a:r>
              <a:rPr lang="en-US" err="1"/>
              <a:t>amet</a:t>
            </a:r>
            <a:r>
              <a:rPr lang="en-US"/>
              <a:t>, </a:t>
            </a:r>
            <a:r>
              <a:rPr lang="en-US" err="1"/>
              <a:t>consectetuer</a:t>
            </a:r>
            <a:r>
              <a:rPr lang="en-US"/>
              <a:t> </a:t>
            </a:r>
            <a:r>
              <a:rPr lang="en-US" err="1"/>
              <a:t>adipi</a:t>
            </a:r>
            <a:br>
              <a:rPr lang="en-US"/>
            </a:br>
            <a:r>
              <a:rPr lang="en-US" err="1"/>
              <a:t>scing</a:t>
            </a:r>
            <a:r>
              <a:rPr lang="en-US"/>
              <a:t> </a:t>
            </a:r>
            <a:r>
              <a:rPr lang="en-US" err="1"/>
              <a:t>elit</a:t>
            </a:r>
            <a:r>
              <a:rPr lang="en-US"/>
              <a:t> </a:t>
            </a:r>
            <a:r>
              <a:rPr lang="en-US" err="1"/>
              <a:t>aenean</a:t>
            </a:r>
            <a:r>
              <a:rPr lang="en-US"/>
              <a:t> </a:t>
            </a:r>
            <a:r>
              <a:rPr lang="en-US" err="1"/>
              <a:t>massa</a:t>
            </a:r>
            <a:r>
              <a:rPr lang="en-US"/>
              <a:t>.</a:t>
            </a:r>
            <a:br>
              <a:rPr lang="en-US"/>
            </a:br>
            <a:r>
              <a:rPr lang="en-US"/>
              <a:t>Cum </a:t>
            </a:r>
            <a:r>
              <a:rPr lang="en-US" err="1"/>
              <a:t>sociis</a:t>
            </a:r>
            <a:r>
              <a:rPr lang="en-US"/>
              <a:t> </a:t>
            </a:r>
            <a:r>
              <a:rPr lang="en-US" err="1"/>
              <a:t>natoque</a:t>
            </a:r>
            <a:r>
              <a:rPr lang="en-US"/>
              <a:t>.</a:t>
            </a:r>
          </a:p>
        </p:txBody>
      </p:sp>
      <p:sp>
        <p:nvSpPr>
          <p:cNvPr id="7" name="Text Placeholder 6"/>
          <p:cNvSpPr>
            <a:spLocks noGrp="1"/>
          </p:cNvSpPr>
          <p:nvPr>
            <p:ph type="body" sz="quarter" idx="12" hasCustomPrompt="1"/>
          </p:nvPr>
        </p:nvSpPr>
        <p:spPr>
          <a:xfrm>
            <a:off x="269239" y="3877276"/>
            <a:ext cx="5378549" cy="1956091"/>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Nunc</a:t>
            </a:r>
            <a:r>
              <a:rPr lang="en-US"/>
              <a:t> et </a:t>
            </a:r>
            <a:r>
              <a:rPr lang="en-US" err="1"/>
              <a:t>sagittis</a:t>
            </a:r>
            <a:r>
              <a:rPr lang="en-US"/>
              <a:t> ligula, non </a:t>
            </a:r>
            <a:r>
              <a:rPr lang="en-US" err="1"/>
              <a:t>laoreet</a:t>
            </a:r>
            <a:r>
              <a:rPr lang="en-US"/>
              <a:t> </a:t>
            </a:r>
            <a:r>
              <a:rPr lang="en-US" err="1"/>
              <a:t>urna</a:t>
            </a:r>
            <a:r>
              <a:rPr lang="en-US"/>
              <a:t>. </a:t>
            </a:r>
            <a:r>
              <a:rPr lang="en-US" err="1"/>
              <a:t>Aenean</a:t>
            </a:r>
            <a:r>
              <a:rPr lang="en-US"/>
              <a:t> </a:t>
            </a:r>
            <a:r>
              <a:rPr lang="en-US" err="1"/>
              <a:t>porttitor</a:t>
            </a:r>
            <a:r>
              <a:rPr lang="en-US"/>
              <a:t> </a:t>
            </a:r>
            <a:r>
              <a:rPr lang="en-US" err="1"/>
              <a:t>pulvinar</a:t>
            </a:r>
            <a:r>
              <a:rPr lang="en-US"/>
              <a:t> lorem, </a:t>
            </a:r>
            <a:r>
              <a:rPr lang="en-US" err="1"/>
              <a:t>eu</a:t>
            </a:r>
            <a:r>
              <a:rPr lang="en-US"/>
              <a:t> </a:t>
            </a:r>
            <a:r>
              <a:rPr lang="en-US" err="1"/>
              <a:t>accumsan</a:t>
            </a:r>
            <a:r>
              <a:rPr lang="en-US"/>
              <a:t> </a:t>
            </a:r>
            <a:r>
              <a:rPr lang="en-US" err="1"/>
              <a:t>purus</a:t>
            </a:r>
            <a:r>
              <a:rPr lang="en-US"/>
              <a:t> </a:t>
            </a:r>
            <a:r>
              <a:rPr lang="en-US" err="1"/>
              <a:t>mattis</a:t>
            </a:r>
            <a:r>
              <a:rPr lang="en-US"/>
              <a:t> </a:t>
            </a:r>
            <a:r>
              <a:rPr lang="en-US" err="1"/>
              <a:t>nec</a:t>
            </a:r>
            <a:r>
              <a:rPr lang="en-US"/>
              <a:t>. </a:t>
            </a:r>
            <a:r>
              <a:rPr lang="en-US" err="1"/>
              <a:t>Suspendisse</a:t>
            </a:r>
            <a:r>
              <a:rPr lang="en-US"/>
              <a:t> </a:t>
            </a:r>
            <a:r>
              <a:rPr lang="en-US" err="1"/>
              <a:t>eu</a:t>
            </a:r>
            <a:r>
              <a:rPr lang="en-US"/>
              <a:t> </a:t>
            </a:r>
            <a:r>
              <a:rPr lang="en-US" err="1"/>
              <a:t>justo</a:t>
            </a:r>
            <a:r>
              <a:rPr lang="en-US"/>
              <a:t> tempus, </a:t>
            </a:r>
            <a:r>
              <a:rPr lang="en-US" err="1"/>
              <a:t>volutpat</a:t>
            </a:r>
            <a:r>
              <a:rPr lang="en-US"/>
              <a:t> </a:t>
            </a:r>
            <a:r>
              <a:rPr lang="en-US" err="1"/>
              <a:t>velit</a:t>
            </a:r>
            <a:r>
              <a:rPr lang="en-US"/>
              <a:t> </a:t>
            </a:r>
            <a:r>
              <a:rPr lang="en-US" err="1"/>
              <a:t>ut</a:t>
            </a:r>
            <a:r>
              <a:rPr lang="en-US"/>
              <a:t>, </a:t>
            </a:r>
            <a:r>
              <a:rPr lang="en-US" err="1"/>
              <a:t>eleifend</a:t>
            </a:r>
            <a:r>
              <a:rPr lang="en-US"/>
              <a:t> </a:t>
            </a:r>
            <a:r>
              <a:rPr lang="en-US" err="1"/>
              <a:t>velit</a:t>
            </a:r>
            <a:r>
              <a:rPr lang="en-US"/>
              <a:t>. </a:t>
            </a:r>
          </a:p>
          <a:p>
            <a:pPr lvl="0"/>
            <a:r>
              <a:rPr lang="en-US"/>
              <a:t>Cum </a:t>
            </a:r>
            <a:r>
              <a:rPr lang="en-US" err="1"/>
              <a:t>sociis</a:t>
            </a:r>
            <a:r>
              <a:rPr lang="en-US"/>
              <a:t>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a:t>
            </a:r>
            <a:r>
              <a:rPr lang="en-US" err="1"/>
              <a:t>Nullam</a:t>
            </a:r>
            <a:r>
              <a:rPr lang="en-US"/>
              <a:t> tempus lorem </a:t>
            </a:r>
            <a:r>
              <a:rPr lang="en-US" err="1"/>
              <a:t>justo</a:t>
            </a:r>
            <a:r>
              <a:rPr lang="en-US"/>
              <a:t>, ac </a:t>
            </a:r>
            <a:r>
              <a:rPr lang="en-US" err="1"/>
              <a:t>placerat</a:t>
            </a:r>
            <a:r>
              <a:rPr lang="en-US"/>
              <a:t> </a:t>
            </a:r>
            <a:r>
              <a:rPr lang="en-US" err="1"/>
              <a:t>neque</a:t>
            </a:r>
            <a:r>
              <a:rPr lang="en-US"/>
              <a:t> </a:t>
            </a:r>
            <a:r>
              <a:rPr lang="en-US" err="1"/>
              <a:t>molestie</a:t>
            </a:r>
            <a:r>
              <a:rPr lang="en-US"/>
              <a:t> </a:t>
            </a:r>
            <a:r>
              <a:rPr lang="en-US" err="1"/>
              <a:t>ut.</a:t>
            </a:r>
            <a:r>
              <a:rPr lang="en-US"/>
              <a:t> </a:t>
            </a:r>
          </a:p>
        </p:txBody>
      </p:sp>
    </p:spTree>
    <p:extLst>
      <p:ext uri="{BB962C8B-B14F-4D97-AF65-F5344CB8AC3E}">
        <p14:creationId xmlns:p14="http://schemas.microsoft.com/office/powerpoint/2010/main" val="34532045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37F5-B5F3-466B-8538-2ABA67714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C511AA-3F19-4AE0-BD21-070943EC0542}"/>
              </a:ext>
            </a:extLst>
          </p:cNvPr>
          <p:cNvSpPr>
            <a:spLocks noGrp="1"/>
          </p:cNvSpPr>
          <p:nvPr>
            <p:ph type="dt" sz="half" idx="10"/>
          </p:nvPr>
        </p:nvSpPr>
        <p:spPr/>
        <p:txBody>
          <a:bodyPr/>
          <a:lstStyle/>
          <a:p>
            <a:fld id="{4F99A317-C4A5-4888-8716-7D16897115CC}" type="datetimeFigureOut">
              <a:rPr lang="en-US" smtClean="0"/>
              <a:t>6/5/2018</a:t>
            </a:fld>
            <a:endParaRPr lang="en-US"/>
          </a:p>
        </p:txBody>
      </p:sp>
      <p:sp>
        <p:nvSpPr>
          <p:cNvPr id="4" name="Footer Placeholder 3">
            <a:extLst>
              <a:ext uri="{FF2B5EF4-FFF2-40B4-BE49-F238E27FC236}">
                <a16:creationId xmlns:a16="http://schemas.microsoft.com/office/drawing/2014/main" id="{106B3AF4-D894-4C7F-9E12-F7A33AD425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5A5F36-0E63-46C7-942E-161B6B12938D}"/>
              </a:ext>
            </a:extLst>
          </p:cNvPr>
          <p:cNvSpPr>
            <a:spLocks noGrp="1"/>
          </p:cNvSpPr>
          <p:nvPr>
            <p:ph type="sldNum" sz="quarter" idx="12"/>
          </p:nvPr>
        </p:nvSpPr>
        <p:spPr/>
        <p:txBody>
          <a:bodyPr/>
          <a:lstStyle/>
          <a:p>
            <a:fld id="{C727A0F0-0C16-4C5A-A8F5-85129C80FE47}" type="slidenum">
              <a:rPr lang="en-US" smtClean="0"/>
              <a:t>‹#›</a:t>
            </a:fld>
            <a:endParaRPr lang="en-US"/>
          </a:p>
        </p:txBody>
      </p:sp>
    </p:spTree>
    <p:extLst>
      <p:ext uri="{BB962C8B-B14F-4D97-AF65-F5344CB8AC3E}">
        <p14:creationId xmlns:p14="http://schemas.microsoft.com/office/powerpoint/2010/main" val="18948239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8"/>
            <a:ext cx="11494681" cy="896517"/>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43"/>
            <a:ext cx="10757097" cy="192736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387681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endParaRPr lang="es-ES"/>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endParaRPr lang="es-ES"/>
          </a:p>
        </p:txBody>
      </p:sp>
      <p:sp>
        <p:nvSpPr>
          <p:cNvPr id="4" name="Date Placeholder 3"/>
          <p:cNvSpPr>
            <a:spLocks noGrp="1"/>
          </p:cNvSpPr>
          <p:nvPr>
            <p:ph type="dt" sz="half" idx="10"/>
          </p:nvPr>
        </p:nvSpPr>
        <p:spPr/>
        <p:txBody>
          <a:bodyPr/>
          <a:lstStyle/>
          <a:p>
            <a:pPr defTabSz="914437">
              <a:defRPr/>
            </a:pPr>
            <a:fld id="{7D22502A-A825-4951-8050-5C3DB1EDD3E4}" type="datetimeFigureOut">
              <a:rPr lang="es-ES" sz="1765" smtClean="0">
                <a:solidFill>
                  <a:srgbClr val="505050"/>
                </a:solidFill>
              </a:rPr>
              <a:pPr defTabSz="914437">
                <a:defRPr/>
              </a:pPr>
              <a:t>05/06/2018</a:t>
            </a:fld>
            <a:endParaRPr lang="es-ES" sz="1765">
              <a:solidFill>
                <a:srgbClr val="505050"/>
              </a:solidFill>
            </a:endParaRPr>
          </a:p>
        </p:txBody>
      </p:sp>
      <p:sp>
        <p:nvSpPr>
          <p:cNvPr id="5" name="Footer Placeholder 4"/>
          <p:cNvSpPr>
            <a:spLocks noGrp="1"/>
          </p:cNvSpPr>
          <p:nvPr>
            <p:ph type="ftr" sz="quarter" idx="11"/>
          </p:nvPr>
        </p:nvSpPr>
        <p:spPr/>
        <p:txBody>
          <a:bodyPr/>
          <a:lstStyle/>
          <a:p>
            <a:pPr defTabSz="914437">
              <a:defRPr/>
            </a:pPr>
            <a:endParaRPr lang="es-ES" sz="1765">
              <a:solidFill>
                <a:srgbClr val="505050"/>
              </a:solidFill>
            </a:endParaRPr>
          </a:p>
        </p:txBody>
      </p:sp>
      <p:sp>
        <p:nvSpPr>
          <p:cNvPr id="6" name="Slide Number Placeholder 5"/>
          <p:cNvSpPr>
            <a:spLocks noGrp="1"/>
          </p:cNvSpPr>
          <p:nvPr>
            <p:ph type="sldNum" sz="quarter" idx="12"/>
          </p:nvPr>
        </p:nvSpPr>
        <p:spPr/>
        <p:txBody>
          <a:bodyPr/>
          <a:lstStyle/>
          <a:p>
            <a:pPr defTabSz="914437">
              <a:defRPr/>
            </a:pPr>
            <a:fld id="{2406A739-689F-4E47-A312-7C07BAE174B4}" type="slidenum">
              <a:rPr lang="es-ES" sz="1765" smtClean="0">
                <a:solidFill>
                  <a:srgbClr val="505050"/>
                </a:solidFill>
              </a:rPr>
              <a:pPr defTabSz="914437">
                <a:defRPr/>
              </a:pPr>
              <a:t>‹#›</a:t>
            </a:fld>
            <a:endParaRPr lang="es-ES" sz="1765">
              <a:solidFill>
                <a:srgbClr val="505050"/>
              </a:solidFill>
            </a:endParaRPr>
          </a:p>
        </p:txBody>
      </p:sp>
    </p:spTree>
    <p:extLst>
      <p:ext uri="{BB962C8B-B14F-4D97-AF65-F5344CB8AC3E}">
        <p14:creationId xmlns:p14="http://schemas.microsoft.com/office/powerpoint/2010/main" val="22785905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34615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1160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269242" y="1910682"/>
            <a:ext cx="11007660" cy="752861"/>
          </a:xfrm>
        </p:spPr>
        <p:txBody>
          <a:bodyPr anchor="ctr"/>
          <a:lstStyle>
            <a:lvl1pPr>
              <a:defRPr kumimoji="0" lang="en-US" sz="5295" b="1" i="0" u="none" strike="noStrike" kern="1200" cap="none" spc="-100"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a:t>Presentation Title</a:t>
            </a:r>
          </a:p>
        </p:txBody>
      </p:sp>
      <p:sp>
        <p:nvSpPr>
          <p:cNvPr id="3" name="Subtitle 2"/>
          <p:cNvSpPr>
            <a:spLocks noGrp="1"/>
          </p:cNvSpPr>
          <p:nvPr>
            <p:ph type="subTitle" idx="1" hasCustomPrompt="1"/>
          </p:nvPr>
        </p:nvSpPr>
        <p:spPr>
          <a:xfrm>
            <a:off x="269242" y="4915587"/>
            <a:ext cx="5831668" cy="673454"/>
          </a:xfrm>
        </p:spPr>
        <p:txBody>
          <a:bodyPr anchor="ctr"/>
          <a:lstStyle>
            <a:lvl1pPr marL="0" indent="0" algn="l">
              <a:buNone/>
              <a:defRPr kumimoji="0" lang="en-US" sz="3529" b="1" i="0" u="none" strike="noStrike" kern="1200" cap="none" spc="-100"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448127" indent="0" algn="ctr">
              <a:buNone/>
              <a:defRPr>
                <a:solidFill>
                  <a:schemeClr val="tx1">
                    <a:tint val="75000"/>
                  </a:schemeClr>
                </a:solidFill>
              </a:defRPr>
            </a:lvl2pPr>
            <a:lvl3pPr marL="896259" indent="0" algn="ctr">
              <a:buNone/>
              <a:defRPr>
                <a:solidFill>
                  <a:schemeClr val="tx1">
                    <a:tint val="75000"/>
                  </a:schemeClr>
                </a:solidFill>
              </a:defRPr>
            </a:lvl3pPr>
            <a:lvl4pPr marL="1344385" indent="0" algn="ctr">
              <a:buNone/>
              <a:defRPr>
                <a:solidFill>
                  <a:schemeClr val="tx1">
                    <a:tint val="75000"/>
                  </a:schemeClr>
                </a:solidFill>
              </a:defRPr>
            </a:lvl4pPr>
            <a:lvl5pPr marL="1792514" indent="0" algn="ctr">
              <a:buNone/>
              <a:defRPr>
                <a:solidFill>
                  <a:schemeClr val="tx1">
                    <a:tint val="75000"/>
                  </a:schemeClr>
                </a:solidFill>
              </a:defRPr>
            </a:lvl5pPr>
            <a:lvl6pPr marL="2240641" indent="0" algn="ctr">
              <a:buNone/>
              <a:defRPr>
                <a:solidFill>
                  <a:schemeClr val="tx1">
                    <a:tint val="75000"/>
                  </a:schemeClr>
                </a:solidFill>
              </a:defRPr>
            </a:lvl6pPr>
            <a:lvl7pPr marL="2688771" indent="0" algn="ctr">
              <a:buNone/>
              <a:defRPr>
                <a:solidFill>
                  <a:schemeClr val="tx1">
                    <a:tint val="75000"/>
                  </a:schemeClr>
                </a:solidFill>
              </a:defRPr>
            </a:lvl7pPr>
            <a:lvl8pPr marL="3136899" indent="0" algn="ctr">
              <a:buNone/>
              <a:defRPr>
                <a:solidFill>
                  <a:schemeClr val="tx1">
                    <a:tint val="75000"/>
                  </a:schemeClr>
                </a:solidFill>
              </a:defRPr>
            </a:lvl8pPr>
            <a:lvl9pPr marL="3585026" indent="0" algn="ctr">
              <a:buNone/>
              <a:defRPr>
                <a:solidFill>
                  <a:schemeClr val="tx1">
                    <a:tint val="75000"/>
                  </a:schemeClr>
                </a:solidFill>
              </a:defRPr>
            </a:lvl9pPr>
          </a:lstStyle>
          <a:p>
            <a:r>
              <a:rPr lang="en-US"/>
              <a:t>Presenter Name</a:t>
            </a:r>
          </a:p>
        </p:txBody>
      </p:sp>
      <p:sp>
        <p:nvSpPr>
          <p:cNvPr id="12" name="Text Placeholder 11"/>
          <p:cNvSpPr>
            <a:spLocks noGrp="1"/>
          </p:cNvSpPr>
          <p:nvPr>
            <p:ph type="body" sz="quarter" idx="10" hasCustomPrompt="1"/>
          </p:nvPr>
        </p:nvSpPr>
        <p:spPr>
          <a:xfrm>
            <a:off x="269242" y="2588702"/>
            <a:ext cx="11007661" cy="673454"/>
          </a:xfrm>
        </p:spPr>
        <p:txBody>
          <a:bodyPr anchor="ctr"/>
          <a:lstStyle>
            <a:lvl1pPr marL="0" indent="0">
              <a:buNone/>
              <a:defRPr kumimoji="0" lang="en-US" sz="3529" b="0" i="1" u="none" strike="noStrike" kern="1200" cap="none" spc="-100"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a:t>Tagline</a:t>
            </a:r>
          </a:p>
        </p:txBody>
      </p:sp>
      <p:sp>
        <p:nvSpPr>
          <p:cNvPr id="13" name="Rounded Rectangle 12"/>
          <p:cNvSpPr/>
          <p:nvPr userDrawn="1"/>
        </p:nvSpPr>
        <p:spPr bwMode="auto">
          <a:xfrm>
            <a:off x="7322334" y="176874"/>
            <a:ext cx="4703668" cy="1083805"/>
          </a:xfrm>
          <a:prstGeom prst="roundRect">
            <a:avLst/>
          </a:prstGeom>
          <a:ln>
            <a:noFill/>
            <a:headEnd type="none" w="med" len="med"/>
            <a:tailEnd type="none" w="med" len="med"/>
          </a:ln>
          <a:effectLst>
            <a:outerShdw blurRad="57785" dist="33020" dir="318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511514" y="449091"/>
            <a:ext cx="4325308" cy="565355"/>
          </a:xfrm>
          <a:prstGeom prst="rect">
            <a:avLst/>
          </a:prstGeom>
        </p:spPr>
      </p:pic>
      <p:sp>
        <p:nvSpPr>
          <p:cNvPr id="16" name="Text Placeholder 15"/>
          <p:cNvSpPr>
            <a:spLocks noGrp="1"/>
          </p:cNvSpPr>
          <p:nvPr>
            <p:ph type="body" sz="quarter" idx="11" hasCustomPrompt="1"/>
          </p:nvPr>
        </p:nvSpPr>
        <p:spPr>
          <a:xfrm>
            <a:off x="269242" y="5420050"/>
            <a:ext cx="5831669" cy="510524"/>
          </a:xfrm>
        </p:spPr>
        <p:txBody>
          <a:bodyPr anchor="ctr"/>
          <a:lstStyle>
            <a:lvl1pPr marL="0" indent="0">
              <a:buNone/>
              <a:defRPr kumimoji="0" lang="en-US" sz="2353" b="1" i="0" u="none" strike="noStrike" kern="1200" cap="none" spc="-100"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a:t>Title</a:t>
            </a:r>
          </a:p>
        </p:txBody>
      </p:sp>
      <p:sp>
        <p:nvSpPr>
          <p:cNvPr id="18" name="Text Placeholder 17"/>
          <p:cNvSpPr>
            <a:spLocks noGrp="1"/>
          </p:cNvSpPr>
          <p:nvPr>
            <p:ph type="body" sz="quarter" idx="12" hasCustomPrompt="1"/>
          </p:nvPr>
        </p:nvSpPr>
        <p:spPr>
          <a:xfrm>
            <a:off x="269242" y="3733202"/>
            <a:ext cx="5831669" cy="564835"/>
          </a:xfrm>
        </p:spPr>
        <p:txBody>
          <a:bodyPr anchor="ctr"/>
          <a:lstStyle>
            <a:lvl1pPr marL="0" indent="0">
              <a:buNone/>
              <a:defRPr kumimoji="0" lang="en-US" sz="2745" b="1" i="0" u="none" strike="noStrike" kern="1200" cap="none" spc="-196"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a:t>Event </a:t>
            </a:r>
            <a:r>
              <a:rPr kumimoji="0" lang="en-US" sz="2745" b="1" i="0" u="none" strike="noStrike" kern="1200" cap="none" spc="-196" normalizeH="0" baseline="0" noProof="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a:p>
        </p:txBody>
      </p:sp>
    </p:spTree>
    <p:extLst>
      <p:ext uri="{BB962C8B-B14F-4D97-AF65-F5344CB8AC3E}">
        <p14:creationId xmlns:p14="http://schemas.microsoft.com/office/powerpoint/2010/main" val="359533137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Solid Alternative">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269242" y="1910682"/>
            <a:ext cx="11007660" cy="752861"/>
          </a:xfrm>
        </p:spPr>
        <p:txBody>
          <a:bodyPr anchor="ctr"/>
          <a:lstStyle>
            <a:lvl1pPr>
              <a:defRPr kumimoji="0" lang="en-US" sz="5295" b="1" i="0" u="none" strike="noStrike" kern="1200" cap="none" spc="-100"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Segoe UI Light"/>
                <a:ea typeface="+mn-ea"/>
                <a:cs typeface="Segoe UI" pitchFamily="34" charset="0"/>
              </a:defRPr>
            </a:lvl1pPr>
          </a:lstStyle>
          <a:p>
            <a:r>
              <a:rPr lang="en-US"/>
              <a:t>Presentation Title</a:t>
            </a:r>
          </a:p>
        </p:txBody>
      </p:sp>
      <p:sp>
        <p:nvSpPr>
          <p:cNvPr id="3" name="Subtitle 2"/>
          <p:cNvSpPr>
            <a:spLocks noGrp="1"/>
          </p:cNvSpPr>
          <p:nvPr>
            <p:ph type="subTitle" idx="1" hasCustomPrompt="1"/>
          </p:nvPr>
        </p:nvSpPr>
        <p:spPr>
          <a:xfrm>
            <a:off x="269242" y="4915587"/>
            <a:ext cx="5831668" cy="673454"/>
          </a:xfrm>
        </p:spPr>
        <p:txBody>
          <a:bodyPr anchor="ctr"/>
          <a:lstStyle>
            <a:lvl1pPr marL="0" indent="0" algn="l">
              <a:buNone/>
              <a:defRPr kumimoji="0" lang="en-US" sz="3529" b="1" i="0" u="none" strike="noStrike" kern="1200" cap="none" spc="-100"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vl2pPr marL="448127" indent="0" algn="ctr">
              <a:buNone/>
              <a:defRPr>
                <a:solidFill>
                  <a:schemeClr val="tx1">
                    <a:tint val="75000"/>
                  </a:schemeClr>
                </a:solidFill>
              </a:defRPr>
            </a:lvl2pPr>
            <a:lvl3pPr marL="896259" indent="0" algn="ctr">
              <a:buNone/>
              <a:defRPr>
                <a:solidFill>
                  <a:schemeClr val="tx1">
                    <a:tint val="75000"/>
                  </a:schemeClr>
                </a:solidFill>
              </a:defRPr>
            </a:lvl3pPr>
            <a:lvl4pPr marL="1344385" indent="0" algn="ctr">
              <a:buNone/>
              <a:defRPr>
                <a:solidFill>
                  <a:schemeClr val="tx1">
                    <a:tint val="75000"/>
                  </a:schemeClr>
                </a:solidFill>
              </a:defRPr>
            </a:lvl4pPr>
            <a:lvl5pPr marL="1792514" indent="0" algn="ctr">
              <a:buNone/>
              <a:defRPr>
                <a:solidFill>
                  <a:schemeClr val="tx1">
                    <a:tint val="75000"/>
                  </a:schemeClr>
                </a:solidFill>
              </a:defRPr>
            </a:lvl5pPr>
            <a:lvl6pPr marL="2240641" indent="0" algn="ctr">
              <a:buNone/>
              <a:defRPr>
                <a:solidFill>
                  <a:schemeClr val="tx1">
                    <a:tint val="75000"/>
                  </a:schemeClr>
                </a:solidFill>
              </a:defRPr>
            </a:lvl6pPr>
            <a:lvl7pPr marL="2688771" indent="0" algn="ctr">
              <a:buNone/>
              <a:defRPr>
                <a:solidFill>
                  <a:schemeClr val="tx1">
                    <a:tint val="75000"/>
                  </a:schemeClr>
                </a:solidFill>
              </a:defRPr>
            </a:lvl7pPr>
            <a:lvl8pPr marL="3136899" indent="0" algn="ctr">
              <a:buNone/>
              <a:defRPr>
                <a:solidFill>
                  <a:schemeClr val="tx1">
                    <a:tint val="75000"/>
                  </a:schemeClr>
                </a:solidFill>
              </a:defRPr>
            </a:lvl8pPr>
            <a:lvl9pPr marL="3585026" indent="0" algn="ctr">
              <a:buNone/>
              <a:defRPr>
                <a:solidFill>
                  <a:schemeClr val="tx1">
                    <a:tint val="75000"/>
                  </a:schemeClr>
                </a:solidFill>
              </a:defRPr>
            </a:lvl9pPr>
          </a:lstStyle>
          <a:p>
            <a:r>
              <a:rPr lang="en-US"/>
              <a:t>Presenter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8214" y="424831"/>
            <a:ext cx="1278487" cy="280187"/>
          </a:xfrm>
          <a:prstGeom prst="rect">
            <a:avLst/>
          </a:prstGeom>
        </p:spPr>
      </p:pic>
      <p:sp>
        <p:nvSpPr>
          <p:cNvPr id="12" name="Text Placeholder 11"/>
          <p:cNvSpPr>
            <a:spLocks noGrp="1"/>
          </p:cNvSpPr>
          <p:nvPr>
            <p:ph type="body" sz="quarter" idx="10" hasCustomPrompt="1"/>
          </p:nvPr>
        </p:nvSpPr>
        <p:spPr>
          <a:xfrm>
            <a:off x="269242" y="2588702"/>
            <a:ext cx="11007661" cy="673454"/>
          </a:xfrm>
        </p:spPr>
        <p:txBody>
          <a:bodyPr anchor="ctr"/>
          <a:lstStyle>
            <a:lvl1pPr marL="0" indent="0">
              <a:buNone/>
              <a:defRPr kumimoji="0" lang="en-US" sz="3529" b="0" i="1" u="none" strike="noStrike" kern="1200" cap="none" spc="-100"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a:t>Tagline</a:t>
            </a:r>
          </a:p>
        </p:txBody>
      </p:sp>
      <p:sp>
        <p:nvSpPr>
          <p:cNvPr id="16" name="Text Placeholder 15"/>
          <p:cNvSpPr>
            <a:spLocks noGrp="1"/>
          </p:cNvSpPr>
          <p:nvPr>
            <p:ph type="body" sz="quarter" idx="11" hasCustomPrompt="1"/>
          </p:nvPr>
        </p:nvSpPr>
        <p:spPr>
          <a:xfrm>
            <a:off x="269242" y="5420050"/>
            <a:ext cx="5831669" cy="510524"/>
          </a:xfrm>
        </p:spPr>
        <p:txBody>
          <a:bodyPr anchor="ctr"/>
          <a:lstStyle>
            <a:lvl1pPr marL="0" indent="0">
              <a:buNone/>
              <a:defRPr kumimoji="0" lang="en-US" sz="2353" b="1" i="0" u="none" strike="noStrike" kern="1200" cap="none" spc="-100" normalizeH="0" baseline="0" dirty="0" smtClean="0">
                <a:ln w="3175">
                  <a:noFill/>
                </a:ln>
                <a:gradFill>
                  <a:gsLst>
                    <a:gs pos="1250">
                      <a:srgbClr val="FFFFFF"/>
                    </a:gs>
                    <a:gs pos="100000">
                      <a:srgbClr val="FFFFFF"/>
                    </a:gs>
                  </a:gsLst>
                  <a:lin ang="5400000" scaled="0"/>
                </a:gradFill>
                <a:effectLst>
                  <a:outerShdw blurRad="38100" dist="38100" dir="2700000" algn="tl">
                    <a:srgbClr val="000000">
                      <a:alpha val="43137"/>
                    </a:srgbClr>
                  </a:outerShdw>
                </a:effectLst>
                <a:uLnTx/>
                <a:uFillTx/>
                <a:latin typeface="+mj-lt"/>
                <a:ea typeface="+mn-ea"/>
                <a:cs typeface="Segoe UI" pitchFamily="34" charset="0"/>
              </a:defRPr>
            </a:lvl1pPr>
          </a:lstStyle>
          <a:p>
            <a:pPr lvl="0"/>
            <a:r>
              <a:rPr lang="en-US"/>
              <a:t>Title</a:t>
            </a:r>
          </a:p>
        </p:txBody>
      </p:sp>
      <p:sp>
        <p:nvSpPr>
          <p:cNvPr id="18" name="Text Placeholder 17"/>
          <p:cNvSpPr>
            <a:spLocks noGrp="1"/>
          </p:cNvSpPr>
          <p:nvPr>
            <p:ph type="body" sz="quarter" idx="12" hasCustomPrompt="1"/>
          </p:nvPr>
        </p:nvSpPr>
        <p:spPr>
          <a:xfrm>
            <a:off x="269242" y="3733202"/>
            <a:ext cx="5831669" cy="564835"/>
          </a:xfrm>
        </p:spPr>
        <p:txBody>
          <a:bodyPr anchor="ctr"/>
          <a:lstStyle>
            <a:lvl1pPr marL="0" indent="0">
              <a:buNone/>
              <a:defRPr kumimoji="0" lang="en-US" sz="2745" b="1" i="0" u="none" strike="noStrike" kern="1200" cap="none" spc="-196" normalizeH="0" baseline="0" noProof="0" dirty="0" smtClean="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defRPr>
            </a:lvl1pPr>
          </a:lstStyle>
          <a:p>
            <a:pPr lvl="0"/>
            <a:r>
              <a:rPr lang="en-US"/>
              <a:t>Event </a:t>
            </a:r>
            <a:r>
              <a:rPr kumimoji="0" lang="en-US" sz="2745" b="1" i="0" u="none" strike="noStrike" kern="1200" cap="none" spc="-196" normalizeH="0" baseline="0" noProof="0">
                <a:ln w="3175">
                  <a:noFill/>
                </a:ln>
                <a:solidFill>
                  <a:srgbClr val="FFFFFF"/>
                </a:solidFill>
                <a:effectLst>
                  <a:outerShdw blurRad="38100" dist="38100" dir="2700000" algn="tl">
                    <a:srgbClr val="000000">
                      <a:alpha val="43137"/>
                    </a:srgbClr>
                  </a:outerShdw>
                </a:effectLst>
                <a:uLnTx/>
                <a:uFillTx/>
                <a:latin typeface="Segoe UI Light"/>
                <a:ea typeface="+mn-ea"/>
                <a:cs typeface="Segoe UI" pitchFamily="34" charset="0"/>
              </a:rPr>
              <a:t>Name</a:t>
            </a:r>
            <a:endParaRPr lang="en-US"/>
          </a:p>
        </p:txBody>
      </p:sp>
    </p:spTree>
    <p:extLst>
      <p:ext uri="{BB962C8B-B14F-4D97-AF65-F5344CB8AC3E}">
        <p14:creationId xmlns:p14="http://schemas.microsoft.com/office/powerpoint/2010/main" val="249871557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0"/>
          </p:nvPr>
        </p:nvSpPr>
        <p:spPr>
          <a:xfrm>
            <a:off x="269240" y="1162136"/>
            <a:ext cx="11655840" cy="2008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573957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umber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0"/>
          </p:nvPr>
        </p:nvSpPr>
        <p:spPr>
          <a:xfrm>
            <a:off x="269240" y="1162136"/>
            <a:ext cx="11655840" cy="2008755"/>
          </a:xfrm>
        </p:spPr>
        <p:txBody>
          <a:bodyPr/>
          <a:lstStyle>
            <a:lvl1pPr marL="333058" indent="-333058">
              <a:buFont typeface="+mj-lt"/>
              <a:buAutoNum type="arabicPeriod"/>
              <a:defRPr/>
            </a:lvl1pPr>
            <a:lvl2pPr marL="725258" indent="-272361">
              <a:buFont typeface="+mj-lt"/>
              <a:buAutoNum type="alphaLcPeriod"/>
              <a:defRPr/>
            </a:lvl2pPr>
            <a:lvl3pPr marL="1006956" indent="-221001">
              <a:buFont typeface="+mj-lt"/>
              <a:buAutoNum type="romanLcPeriod"/>
              <a:defRPr/>
            </a:lvl3pPr>
            <a:lvl4pPr marL="1229513" indent="-219445">
              <a:buFont typeface="+mj-lt"/>
              <a:buAutoNum type="arabicParenR"/>
              <a:defRPr/>
            </a:lvl4pPr>
            <a:lvl5pPr marL="1459853" indent="-224114">
              <a:buFont typeface="+mj-lt"/>
              <a:buAutoNum type="alphaLcParen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35744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05805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Dark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effectLst>
                  <a:outerShdw blurRad="38100" dist="38100" dir="2700000" algn="tl">
                    <a:srgbClr val="000000">
                      <a:alpha val="43137"/>
                    </a:srgbClr>
                  </a:outerShdw>
                </a:effectLst>
              </a:defRPr>
            </a:lvl1pPr>
          </a:lstStyle>
          <a:p>
            <a:r>
              <a:rPr lang="en-US"/>
              <a:t>Section title</a:t>
            </a:r>
          </a:p>
        </p:txBody>
      </p:sp>
    </p:spTree>
    <p:extLst>
      <p:ext uri="{BB962C8B-B14F-4D97-AF65-F5344CB8AC3E}">
        <p14:creationId xmlns:p14="http://schemas.microsoft.com/office/powerpoint/2010/main" val="41185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8B5AA9-0EB3-475B-A083-7DF0D449A449}"/>
              </a:ext>
            </a:extLst>
          </p:cNvPr>
          <p:cNvSpPr>
            <a:spLocks noGrp="1"/>
          </p:cNvSpPr>
          <p:nvPr>
            <p:ph type="dt" sz="half" idx="10"/>
          </p:nvPr>
        </p:nvSpPr>
        <p:spPr/>
        <p:txBody>
          <a:bodyPr/>
          <a:lstStyle/>
          <a:p>
            <a:fld id="{4F99A317-C4A5-4888-8716-7D16897115CC}" type="datetimeFigureOut">
              <a:rPr lang="en-US" smtClean="0"/>
              <a:t>6/5/2018</a:t>
            </a:fld>
            <a:endParaRPr lang="en-US"/>
          </a:p>
        </p:txBody>
      </p:sp>
      <p:sp>
        <p:nvSpPr>
          <p:cNvPr id="3" name="Footer Placeholder 2">
            <a:extLst>
              <a:ext uri="{FF2B5EF4-FFF2-40B4-BE49-F238E27FC236}">
                <a16:creationId xmlns:a16="http://schemas.microsoft.com/office/drawing/2014/main" id="{F16A1A80-EBF3-494C-8B3B-9F706F4A8F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2D97FA-7DE1-4C08-B5B5-4A46FCF8ED11}"/>
              </a:ext>
            </a:extLst>
          </p:cNvPr>
          <p:cNvSpPr>
            <a:spLocks noGrp="1"/>
          </p:cNvSpPr>
          <p:nvPr>
            <p:ph type="sldNum" sz="quarter" idx="12"/>
          </p:nvPr>
        </p:nvSpPr>
        <p:spPr/>
        <p:txBody>
          <a:bodyPr/>
          <a:lstStyle/>
          <a:p>
            <a:fld id="{C727A0F0-0C16-4C5A-A8F5-85129C80FE47}" type="slidenum">
              <a:rPr lang="en-US" smtClean="0"/>
              <a:t>‹#›</a:t>
            </a:fld>
            <a:endParaRPr lang="en-US"/>
          </a:p>
        </p:txBody>
      </p:sp>
    </p:spTree>
    <p:extLst>
      <p:ext uri="{BB962C8B-B14F-4D97-AF65-F5344CB8AC3E}">
        <p14:creationId xmlns:p14="http://schemas.microsoft.com/office/powerpoint/2010/main" val="4639401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Light Blue">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effectLst>
                  <a:outerShdw blurRad="38100" dist="38100" dir="2700000" algn="tl">
                    <a:srgbClr val="000000">
                      <a:alpha val="43137"/>
                    </a:srgbClr>
                  </a:outerShdw>
                </a:effectLst>
              </a:defRPr>
            </a:lvl1pPr>
          </a:lstStyle>
          <a:p>
            <a:r>
              <a:rPr lang="en-US"/>
              <a:t>Section title</a:t>
            </a:r>
          </a:p>
        </p:txBody>
      </p:sp>
    </p:spTree>
    <p:extLst>
      <p:ext uri="{BB962C8B-B14F-4D97-AF65-F5344CB8AC3E}">
        <p14:creationId xmlns:p14="http://schemas.microsoft.com/office/powerpoint/2010/main" val="1506952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4" y="3083653"/>
            <a:ext cx="3227129" cy="692057"/>
          </a:xfrm>
          <a:prstGeom prst="rect">
            <a:avLst/>
          </a:prstGeom>
        </p:spPr>
      </p:pic>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4" y="3083653"/>
            <a:ext cx="3227129" cy="692057"/>
          </a:xfrm>
          <a:prstGeom prst="rect">
            <a:avLst/>
          </a:prstGeom>
        </p:spPr>
      </p:pic>
      <p:sp>
        <p:nvSpPr>
          <p:cNvPr id="2" name="Text Box 3"/>
          <p:cNvSpPr txBox="1">
            <a:spLocks noChangeArrowheads="1"/>
          </p:cNvSpPr>
          <p:nvPr userDrawn="1"/>
        </p:nvSpPr>
        <p:spPr bwMode="blackWhite">
          <a:xfrm>
            <a:off x="269241" y="6171615"/>
            <a:ext cx="11653521"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94" eaLnBrk="0" hangingPunct="0"/>
            <a:r>
              <a:rPr lang="en-US" sz="687">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4518111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4241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3430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7"/>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39"/>
            <a:ext cx="10757097" cy="192736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2358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0818" y="2721590"/>
            <a:ext cx="11277600" cy="1325563"/>
          </a:xfrm>
        </p:spPr>
        <p:txBody>
          <a:bodyPr>
            <a:noAutofit/>
          </a:bodyPr>
          <a:lstStyle>
            <a:lvl1pPr>
              <a:defRPr>
                <a:solidFill>
                  <a:schemeClr val="bg1"/>
                </a:solidFill>
              </a:defRPr>
            </a:lvl1pPr>
          </a:lstStyle>
          <a:p>
            <a:r>
              <a:rPr lang="en-US"/>
              <a:t>Thank you! (Closing Slide)</a:t>
            </a:r>
          </a:p>
        </p:txBody>
      </p:sp>
      <p:sp>
        <p:nvSpPr>
          <p:cNvPr id="5" name="Text Box 3"/>
          <p:cNvSpPr txBox="1">
            <a:spLocks noChangeArrowheads="1"/>
          </p:cNvSpPr>
          <p:nvPr userDrawn="1"/>
        </p:nvSpPr>
        <p:spPr bwMode="blackWhite">
          <a:xfrm>
            <a:off x="283400" y="5744418"/>
            <a:ext cx="10283371" cy="830659"/>
          </a:xfrm>
          <a:prstGeom prst="rect">
            <a:avLst/>
          </a:prstGeom>
          <a:noFill/>
          <a:ln w="12700">
            <a:noFill/>
            <a:miter lim="800000"/>
            <a:headEnd type="none" w="sm" len="sm"/>
            <a:tailEnd type="none" w="sm" len="sm"/>
          </a:ln>
          <a:effectLst/>
        </p:spPr>
        <p:txBody>
          <a:bodyPr vert="horz" wrap="square" lIns="171241" tIns="136993" rIns="171241" bIns="136993" numCol="1" anchor="t" anchorCtr="0" compatLnSpc="1">
            <a:prstTxWarp prst="textNoShape">
              <a:avLst/>
            </a:prstTxWarp>
            <a:spAutoFit/>
          </a:bodyPr>
          <a:lstStyle/>
          <a:p>
            <a:pPr defTabSz="872996" eaLnBrk="0" hangingPunct="0"/>
            <a:r>
              <a:rPr lang="en-US" sz="900">
                <a:gradFill>
                  <a:gsLst>
                    <a:gs pos="0">
                      <a:srgbClr val="FFFFFF"/>
                    </a:gs>
                    <a:gs pos="100000">
                      <a:srgbClr val="FFFFFF"/>
                    </a:gs>
                  </a:gsLst>
                  <a:lin ang="5400000" scaled="0"/>
                </a:gradFill>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1990" y="479425"/>
            <a:ext cx="2230243" cy="479425"/>
          </a:xfrm>
          <a:prstGeom prst="rect">
            <a:avLst/>
          </a:prstGeom>
        </p:spPr>
      </p:pic>
    </p:spTree>
    <p:extLst>
      <p:ext uri="{BB962C8B-B14F-4D97-AF65-F5344CB8AC3E}">
        <p14:creationId xmlns:p14="http://schemas.microsoft.com/office/powerpoint/2010/main" val="147407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687"/>
            <a:fld id="{350DE342-D4AC-4E23-8642-C9E9A95F063C}" type="datetimeFigureOut">
              <a:rPr lang="en-US" smtClean="0">
                <a:solidFill>
                  <a:prstClr val="black">
                    <a:tint val="75000"/>
                  </a:prstClr>
                </a:solidFill>
              </a:rPr>
              <a:pPr defTabSz="1087687"/>
              <a:t>6/5/2018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687"/>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687"/>
            <a:fld id="{66F619C3-7D96-4230-A702-E5C0C4C46E62}" type="slidenum">
              <a:rPr lang="en-US" smtClean="0">
                <a:solidFill>
                  <a:prstClr val="black">
                    <a:tint val="75000"/>
                  </a:prstClr>
                </a:solidFill>
              </a:rPr>
              <a:pPr defTabSz="1087687"/>
              <a:t>‹#›</a:t>
            </a:fld>
            <a:endParaRPr lang="en-US">
              <a:solidFill>
                <a:prstClr val="black">
                  <a:tint val="75000"/>
                </a:prstClr>
              </a:solidFill>
            </a:endParaRPr>
          </a:p>
        </p:txBody>
      </p:sp>
    </p:spTree>
    <p:extLst>
      <p:ext uri="{BB962C8B-B14F-4D97-AF65-F5344CB8AC3E}">
        <p14:creationId xmlns:p14="http://schemas.microsoft.com/office/powerpoint/2010/main" val="34095575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540244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48552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1364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679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CF1D4-B438-4DAA-9F14-C6999D6BE0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0FB369-F62B-40DF-B817-AB2BDD2302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307A29-BFBC-4768-9B69-94B80FE39C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80430F-6475-4C3D-86A3-9E62306EB3F6}"/>
              </a:ext>
            </a:extLst>
          </p:cNvPr>
          <p:cNvSpPr>
            <a:spLocks noGrp="1"/>
          </p:cNvSpPr>
          <p:nvPr>
            <p:ph type="dt" sz="half" idx="10"/>
          </p:nvPr>
        </p:nvSpPr>
        <p:spPr/>
        <p:txBody>
          <a:bodyPr/>
          <a:lstStyle/>
          <a:p>
            <a:fld id="{4F99A317-C4A5-4888-8716-7D16897115CC}" type="datetimeFigureOut">
              <a:rPr lang="en-US" smtClean="0"/>
              <a:t>6/5/2018</a:t>
            </a:fld>
            <a:endParaRPr lang="en-US"/>
          </a:p>
        </p:txBody>
      </p:sp>
      <p:sp>
        <p:nvSpPr>
          <p:cNvPr id="6" name="Footer Placeholder 5">
            <a:extLst>
              <a:ext uri="{FF2B5EF4-FFF2-40B4-BE49-F238E27FC236}">
                <a16:creationId xmlns:a16="http://schemas.microsoft.com/office/drawing/2014/main" id="{1F20E618-34FB-42D1-B12A-F416F2FBBD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8E8232-7D2C-4D6E-AB82-30F417C2F3DE}"/>
              </a:ext>
            </a:extLst>
          </p:cNvPr>
          <p:cNvSpPr>
            <a:spLocks noGrp="1"/>
          </p:cNvSpPr>
          <p:nvPr>
            <p:ph type="sldNum" sz="quarter" idx="12"/>
          </p:nvPr>
        </p:nvSpPr>
        <p:spPr/>
        <p:txBody>
          <a:bodyPr/>
          <a:lstStyle/>
          <a:p>
            <a:fld id="{C727A0F0-0C16-4C5A-A8F5-85129C80FE47}" type="slidenum">
              <a:rPr lang="en-US" smtClean="0"/>
              <a:t>‹#›</a:t>
            </a:fld>
            <a:endParaRPr lang="en-US"/>
          </a:p>
        </p:txBody>
      </p:sp>
    </p:spTree>
    <p:extLst>
      <p:ext uri="{BB962C8B-B14F-4D97-AF65-F5344CB8AC3E}">
        <p14:creationId xmlns:p14="http://schemas.microsoft.com/office/powerpoint/2010/main" val="41806580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14830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024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46718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3192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219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4492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67389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161753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43667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38788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0EE59-AA73-4D9A-9A83-5E84A46D35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92F757-403D-445C-A785-7B64457A5A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CCEF51-FE26-4D91-B25C-D5DA8449C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3F5ABD6-D7C9-43CC-B3DF-A29B1F0CDBD1}"/>
              </a:ext>
            </a:extLst>
          </p:cNvPr>
          <p:cNvSpPr>
            <a:spLocks noGrp="1"/>
          </p:cNvSpPr>
          <p:nvPr>
            <p:ph type="dt" sz="half" idx="10"/>
          </p:nvPr>
        </p:nvSpPr>
        <p:spPr/>
        <p:txBody>
          <a:bodyPr/>
          <a:lstStyle/>
          <a:p>
            <a:fld id="{4F99A317-C4A5-4888-8716-7D16897115CC}" type="datetimeFigureOut">
              <a:rPr lang="en-US" smtClean="0"/>
              <a:t>6/5/2018</a:t>
            </a:fld>
            <a:endParaRPr lang="en-US"/>
          </a:p>
        </p:txBody>
      </p:sp>
      <p:sp>
        <p:nvSpPr>
          <p:cNvPr id="6" name="Footer Placeholder 5">
            <a:extLst>
              <a:ext uri="{FF2B5EF4-FFF2-40B4-BE49-F238E27FC236}">
                <a16:creationId xmlns:a16="http://schemas.microsoft.com/office/drawing/2014/main" id="{625D09E9-0552-468B-9DF6-BE0CCF9FD0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4EE829-F553-4E4F-8DA2-4F52296C3C02}"/>
              </a:ext>
            </a:extLst>
          </p:cNvPr>
          <p:cNvSpPr>
            <a:spLocks noGrp="1"/>
          </p:cNvSpPr>
          <p:nvPr>
            <p:ph type="sldNum" sz="quarter" idx="12"/>
          </p:nvPr>
        </p:nvSpPr>
        <p:spPr/>
        <p:txBody>
          <a:bodyPr/>
          <a:lstStyle/>
          <a:p>
            <a:fld id="{C727A0F0-0C16-4C5A-A8F5-85129C80FE47}" type="slidenum">
              <a:rPr lang="en-US" smtClean="0"/>
              <a:t>‹#›</a:t>
            </a:fld>
            <a:endParaRPr lang="en-US"/>
          </a:p>
        </p:txBody>
      </p:sp>
    </p:spTree>
    <p:extLst>
      <p:ext uri="{BB962C8B-B14F-4D97-AF65-F5344CB8AC3E}">
        <p14:creationId xmlns:p14="http://schemas.microsoft.com/office/powerpoint/2010/main" val="334068200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97150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8365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83001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9033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046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047157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742359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8307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75776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B27273-82A0-4F03-B551-F05C0A270C9F}"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946557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theme" Target="../theme/theme10.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4" Type="http://schemas.openxmlformats.org/officeDocument/2006/relationships/image" Target="../media/image16.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theme" Target="../theme/theme12.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theme" Target="../theme/theme13.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image" Target="../media/image1.emf"/><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theme" Target="../theme/theme14.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heme" Target="../theme/theme15.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image" Target="../media/image37.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image" Target="../media/image16.png"/><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theme" Target="../theme/theme16.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1.emf"/><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12.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image" Target="../media/image16.png"/><Relationship Id="rId5" Type="http://schemas.openxmlformats.org/officeDocument/2006/relationships/slideLayout" Target="../slideLayouts/slideLayout57.xml"/><Relationship Id="rId10" Type="http://schemas.openxmlformats.org/officeDocument/2006/relationships/theme" Target="../theme/theme5.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63.xml"/><Relationship Id="rId1" Type="http://schemas.openxmlformats.org/officeDocument/2006/relationships/slideLayout" Target="../slideLayouts/slideLayout62.xml"/><Relationship Id="rId4" Type="http://schemas.openxmlformats.org/officeDocument/2006/relationships/image" Target="../media/image16.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image" Target="../media/image16.png"/><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theme" Target="../theme/theme7.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75.xml"/><Relationship Id="rId1" Type="http://schemas.openxmlformats.org/officeDocument/2006/relationships/slideLayout" Target="../slideLayouts/slideLayout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theme" Target="../theme/theme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CEAEBD-2C98-4AB9-B29C-B447472DE7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8F0EFF-DD9C-494B-82C7-0383FE9BD7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B0D70E-A71A-4B41-899E-0FCE96C8D7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99A317-C4A5-4888-8716-7D16897115CC}" type="datetimeFigureOut">
              <a:rPr lang="en-US" smtClean="0"/>
              <a:t>6/5/2018</a:t>
            </a:fld>
            <a:endParaRPr lang="en-US"/>
          </a:p>
        </p:txBody>
      </p:sp>
      <p:sp>
        <p:nvSpPr>
          <p:cNvPr id="5" name="Footer Placeholder 4">
            <a:extLst>
              <a:ext uri="{FF2B5EF4-FFF2-40B4-BE49-F238E27FC236}">
                <a16:creationId xmlns:a16="http://schemas.microsoft.com/office/drawing/2014/main" id="{3F67E93A-E8C0-4C29-AD17-C9B11A8E1C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02F6D2-67E6-4D2D-A8FA-007C6D76AC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27A0F0-0C16-4C5A-A8F5-85129C80FE47}" type="slidenum">
              <a:rPr lang="en-US" smtClean="0"/>
              <a:t>‹#›</a:t>
            </a:fld>
            <a:endParaRPr lang="en-US"/>
          </a:p>
        </p:txBody>
      </p:sp>
    </p:spTree>
    <p:extLst>
      <p:ext uri="{BB962C8B-B14F-4D97-AF65-F5344CB8AC3E}">
        <p14:creationId xmlns:p14="http://schemas.microsoft.com/office/powerpoint/2010/main" val="2735924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27273-82A0-4F03-B551-F05C0A270C9F}" type="datetimeFigureOut">
              <a:rPr lang="en-US" smtClean="0"/>
              <a:t>6/5/2018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363C5-1D77-4ABE-8C60-573DC6EF2A49}" type="slidenum">
              <a:rPr lang="en-US" smtClean="0"/>
              <a:t>‹#›</a:t>
            </a:fld>
            <a:endParaRPr lang="en-US"/>
          </a:p>
        </p:txBody>
      </p:sp>
    </p:spTree>
    <p:extLst>
      <p:ext uri="{BB962C8B-B14F-4D97-AF65-F5344CB8AC3E}">
        <p14:creationId xmlns:p14="http://schemas.microsoft.com/office/powerpoint/2010/main" val="1498406522"/>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863583265"/>
      </p:ext>
    </p:extLst>
  </p:cSld>
  <p:clrMap bg1="dk1" tx1="lt1" bg2="dk2" tx2="lt2" accent1="accent1" accent2="accent2" accent3="accent3" accent4="accent4" accent5="accent5" accent6="accent6" hlink="hlink" folHlink="folHlink"/>
  <p:sldLayoutIdLst>
    <p:sldLayoutId id="2147483815" r:id="rId1"/>
    <p:sldLayoutId id="2147483816" r:id="rId2"/>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817BCF1-EDE9-46B3-A8B3-659212B54243}" type="datetimeFigureOut">
              <a:rPr lang="en-US" smtClean="0"/>
              <a:t>6/5/2018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65747679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6"/>
            <a:ext cx="11655078" cy="899664"/>
          </a:xfrm>
          <a:prstGeom prst="rect">
            <a:avLst/>
          </a:prstGeom>
        </p:spPr>
        <p:txBody>
          <a:bodyPr vert="horz" wrap="square" lIns="146300" tIns="91438" rIns="146300" bIns="91438"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3" cy="2059005"/>
          </a:xfrm>
          <a:prstGeom prst="rect">
            <a:avLst/>
          </a:prstGeom>
        </p:spPr>
        <p:txBody>
          <a:bodyPr vert="horz" wrap="square" lIns="146300" tIns="91438" rIns="146300" bIns="9143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461625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transition>
    <p:fade/>
  </p:transition>
  <p:txStyles>
    <p:titleStyle>
      <a:lvl1pPr algn="l" defTabSz="912793" rtl="0" fontAlgn="base">
        <a:lnSpc>
          <a:spcPct val="90000"/>
        </a:lnSpc>
        <a:spcBef>
          <a:spcPct val="0"/>
        </a:spcBef>
        <a:spcAft>
          <a:spcPct val="0"/>
        </a:spcAft>
        <a:defRPr lang="en-US" sz="4800" kern="1200" spc="-100" dirty="0">
          <a:ln w="3175">
            <a:noFill/>
          </a:ln>
          <a:solidFill>
            <a:srgbClr val="002050"/>
          </a:solidFill>
          <a:latin typeface="+mj-lt"/>
          <a:ea typeface="ＭＳ Ｐゴシック" charset="0"/>
          <a:cs typeface="Segoe UI" pitchFamily="34" charset="0"/>
        </a:defRPr>
      </a:lvl1pPr>
      <a:lvl2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2pPr>
      <a:lvl3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3pPr>
      <a:lvl4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4pPr>
      <a:lvl5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5pPr>
      <a:lvl6pPr marL="447844" algn="l" defTabSz="912793" rtl="0" fontAlgn="base">
        <a:lnSpc>
          <a:spcPct val="90000"/>
        </a:lnSpc>
        <a:spcBef>
          <a:spcPct val="0"/>
        </a:spcBef>
        <a:spcAft>
          <a:spcPct val="0"/>
        </a:spcAft>
        <a:defRPr sz="5330">
          <a:solidFill>
            <a:schemeClr val="tx1"/>
          </a:solidFill>
          <a:latin typeface="Segoe UI Light" charset="0"/>
          <a:ea typeface="ＭＳ Ｐゴシック" charset="0"/>
        </a:defRPr>
      </a:lvl6pPr>
      <a:lvl7pPr marL="895687" algn="l" defTabSz="912793" rtl="0" fontAlgn="base">
        <a:lnSpc>
          <a:spcPct val="90000"/>
        </a:lnSpc>
        <a:spcBef>
          <a:spcPct val="0"/>
        </a:spcBef>
        <a:spcAft>
          <a:spcPct val="0"/>
        </a:spcAft>
        <a:defRPr sz="5330">
          <a:solidFill>
            <a:schemeClr val="tx1"/>
          </a:solidFill>
          <a:latin typeface="Segoe UI Light" charset="0"/>
          <a:ea typeface="ＭＳ Ｐゴシック" charset="0"/>
        </a:defRPr>
      </a:lvl7pPr>
      <a:lvl8pPr marL="1343528" algn="l" defTabSz="912793" rtl="0" fontAlgn="base">
        <a:lnSpc>
          <a:spcPct val="90000"/>
        </a:lnSpc>
        <a:spcBef>
          <a:spcPct val="0"/>
        </a:spcBef>
        <a:spcAft>
          <a:spcPct val="0"/>
        </a:spcAft>
        <a:defRPr sz="5330">
          <a:solidFill>
            <a:schemeClr val="tx1"/>
          </a:solidFill>
          <a:latin typeface="Segoe UI Light" charset="0"/>
          <a:ea typeface="ＭＳ Ｐゴシック" charset="0"/>
        </a:defRPr>
      </a:lvl8pPr>
      <a:lvl9pPr marL="1791375" algn="l" defTabSz="912793" rtl="0" fontAlgn="base">
        <a:lnSpc>
          <a:spcPct val="90000"/>
        </a:lnSpc>
        <a:spcBef>
          <a:spcPct val="0"/>
        </a:spcBef>
        <a:spcAft>
          <a:spcPct val="0"/>
        </a:spcAft>
        <a:defRPr sz="5330">
          <a:solidFill>
            <a:schemeClr val="tx1"/>
          </a:solidFill>
          <a:latin typeface="Segoe UI Light" charset="0"/>
          <a:ea typeface="ＭＳ Ｐゴシック" charset="0"/>
        </a:defRPr>
      </a:lvl9pPr>
    </p:titleStyle>
    <p:bodyStyle>
      <a:lvl1pPr marL="335884" indent="-335884" algn="l" defTabSz="912793" rtl="0" fontAlgn="base">
        <a:lnSpc>
          <a:spcPct val="90000"/>
        </a:lnSpc>
        <a:spcBef>
          <a:spcPct val="20000"/>
        </a:spcBef>
        <a:spcAft>
          <a:spcPct val="0"/>
        </a:spcAft>
        <a:buSzPct val="90000"/>
        <a:buFont typeface="Arial" charset="0"/>
        <a:buChar char="•"/>
        <a:defRPr sz="3864" kern="1200">
          <a:gradFill>
            <a:gsLst>
              <a:gs pos="1250">
                <a:schemeClr val="tx1"/>
              </a:gs>
              <a:gs pos="100000">
                <a:schemeClr val="tx1"/>
              </a:gs>
            </a:gsLst>
            <a:lin ang="5400000" scaled="0"/>
          </a:gradFill>
          <a:latin typeface="+mj-lt"/>
          <a:ea typeface="ＭＳ Ｐゴシック" charset="0"/>
          <a:cs typeface="ＭＳ Ｐゴシック" charset="0"/>
        </a:defRPr>
      </a:lvl1pPr>
      <a:lvl2pPr marL="572244" indent="-236361" algn="l" defTabSz="912793" rtl="0" fontAlgn="base">
        <a:lnSpc>
          <a:spcPct val="90000"/>
        </a:lnSpc>
        <a:spcBef>
          <a:spcPct val="20000"/>
        </a:spcBef>
        <a:spcAft>
          <a:spcPct val="0"/>
        </a:spcAft>
        <a:buSzPct val="90000"/>
        <a:buFont typeface="Arial" charset="0"/>
        <a:buChar char="•"/>
        <a:defRPr sz="2399" kern="1200">
          <a:gradFill>
            <a:gsLst>
              <a:gs pos="1250">
                <a:schemeClr val="tx1"/>
              </a:gs>
              <a:gs pos="100000">
                <a:schemeClr val="tx1"/>
              </a:gs>
            </a:gsLst>
            <a:lin ang="5400000" scaled="0"/>
          </a:gradFill>
          <a:latin typeface="+mn-lt"/>
          <a:ea typeface="ＭＳ Ｐゴシック" charset="0"/>
          <a:cs typeface="+mn-cs"/>
        </a:defRPr>
      </a:lvl2pPr>
      <a:lvl3pPr marL="783725" indent="-223923" algn="l" defTabSz="912793" rtl="0" fontAlgn="base">
        <a:lnSpc>
          <a:spcPct val="90000"/>
        </a:lnSpc>
        <a:spcBef>
          <a:spcPct val="20000"/>
        </a:spcBef>
        <a:spcAft>
          <a:spcPct val="0"/>
        </a:spcAft>
        <a:buSzPct val="90000"/>
        <a:buFont typeface="Arial" charset="0"/>
        <a:buChar char="•"/>
        <a:defRPr sz="1999" kern="1200">
          <a:gradFill>
            <a:gsLst>
              <a:gs pos="1250">
                <a:schemeClr val="tx1"/>
              </a:gs>
              <a:gs pos="100000">
                <a:schemeClr val="tx1"/>
              </a:gs>
            </a:gsLst>
            <a:lin ang="5400000" scaled="0"/>
          </a:gradFill>
          <a:latin typeface="+mn-lt"/>
          <a:ea typeface="ＭＳ Ｐゴシック" charset="0"/>
          <a:cs typeface="+mn-cs"/>
        </a:defRPr>
      </a:lvl3pPr>
      <a:lvl4pPr marL="1007648"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1570"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2547"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374"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202"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028"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653" rtl="0" eaLnBrk="1" latinLnBrk="0" hangingPunct="1">
        <a:defRPr sz="1866" kern="1200">
          <a:solidFill>
            <a:schemeClr val="tx1"/>
          </a:solidFill>
          <a:latin typeface="+mn-lt"/>
          <a:ea typeface="+mn-ea"/>
          <a:cs typeface="+mn-cs"/>
        </a:defRPr>
      </a:lvl1pPr>
      <a:lvl2pPr marL="456826" algn="l" defTabSz="913653" rtl="0" eaLnBrk="1" latinLnBrk="0" hangingPunct="1">
        <a:defRPr sz="1866" kern="1200">
          <a:solidFill>
            <a:schemeClr val="tx1"/>
          </a:solidFill>
          <a:latin typeface="+mn-lt"/>
          <a:ea typeface="+mn-ea"/>
          <a:cs typeface="+mn-cs"/>
        </a:defRPr>
      </a:lvl2pPr>
      <a:lvl3pPr marL="913653" algn="l" defTabSz="913653" rtl="0" eaLnBrk="1" latinLnBrk="0" hangingPunct="1">
        <a:defRPr sz="1866" kern="1200">
          <a:solidFill>
            <a:schemeClr val="tx1"/>
          </a:solidFill>
          <a:latin typeface="+mn-lt"/>
          <a:ea typeface="+mn-ea"/>
          <a:cs typeface="+mn-cs"/>
        </a:defRPr>
      </a:lvl3pPr>
      <a:lvl4pPr marL="1370480" algn="l" defTabSz="913653" rtl="0" eaLnBrk="1" latinLnBrk="0" hangingPunct="1">
        <a:defRPr sz="1866" kern="1200">
          <a:solidFill>
            <a:schemeClr val="tx1"/>
          </a:solidFill>
          <a:latin typeface="+mn-lt"/>
          <a:ea typeface="+mn-ea"/>
          <a:cs typeface="+mn-cs"/>
        </a:defRPr>
      </a:lvl4pPr>
      <a:lvl5pPr marL="1827308" algn="l" defTabSz="913653" rtl="0" eaLnBrk="1" latinLnBrk="0" hangingPunct="1">
        <a:defRPr sz="1866" kern="1200">
          <a:solidFill>
            <a:schemeClr val="tx1"/>
          </a:solidFill>
          <a:latin typeface="+mn-lt"/>
          <a:ea typeface="+mn-ea"/>
          <a:cs typeface="+mn-cs"/>
        </a:defRPr>
      </a:lvl5pPr>
      <a:lvl6pPr marL="2284135" algn="l" defTabSz="913653" rtl="0" eaLnBrk="1" latinLnBrk="0" hangingPunct="1">
        <a:defRPr sz="1866" kern="1200">
          <a:solidFill>
            <a:schemeClr val="tx1"/>
          </a:solidFill>
          <a:latin typeface="+mn-lt"/>
          <a:ea typeface="+mn-ea"/>
          <a:cs typeface="+mn-cs"/>
        </a:defRPr>
      </a:lvl6pPr>
      <a:lvl7pPr marL="2740961" algn="l" defTabSz="913653" rtl="0" eaLnBrk="1" latinLnBrk="0" hangingPunct="1">
        <a:defRPr sz="1866" kern="1200">
          <a:solidFill>
            <a:schemeClr val="tx1"/>
          </a:solidFill>
          <a:latin typeface="+mn-lt"/>
          <a:ea typeface="+mn-ea"/>
          <a:cs typeface="+mn-cs"/>
        </a:defRPr>
      </a:lvl7pPr>
      <a:lvl8pPr marL="3197786" algn="l" defTabSz="913653" rtl="0" eaLnBrk="1" latinLnBrk="0" hangingPunct="1">
        <a:defRPr sz="1866" kern="1200">
          <a:solidFill>
            <a:schemeClr val="tx1"/>
          </a:solidFill>
          <a:latin typeface="+mn-lt"/>
          <a:ea typeface="+mn-ea"/>
          <a:cs typeface="+mn-cs"/>
        </a:defRPr>
      </a:lvl8pPr>
      <a:lvl9pPr marL="3654616" algn="l" defTabSz="913653" rtl="0" eaLnBrk="1" latinLnBrk="0" hangingPunct="1">
        <a:defRPr sz="1866"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6784484"/>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70"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4" cstate="email">
            <a:extLst>
              <a:ext uri="{28A0092B-C50C-407E-A947-70E740481C1C}">
                <a14:useLocalDpi xmlns:a14="http://schemas.microsoft.com/office/drawing/2010/main"/>
              </a:ext>
            </a:extLst>
          </a:blip>
          <a:srcRect/>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1200">
                <a:solidFill>
                  <a:srgbClr val="289FD7"/>
                </a:solidFill>
                <a:latin typeface="+mj-lt"/>
              </a:defRPr>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730382651"/>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Lst>
  <p:hf hdr="0" ftr="0" dt="0"/>
  <p:txStyles>
    <p:title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052905391"/>
      </p:ext>
    </p:extLst>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402814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60389386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6"/>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0" cy="2052031"/>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19172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4" r:id="rId6"/>
  </p:sldLayoutIdLst>
  <p:transition>
    <p:fade/>
  </p:transition>
  <p:txStyles>
    <p:titleStyle>
      <a:lvl1pPr algn="l" defTabSz="914410" rtl="0" eaLnBrk="1" latinLnBrk="0" hangingPunct="1">
        <a:lnSpc>
          <a:spcPct val="90000"/>
        </a:lnSpc>
        <a:spcBef>
          <a:spcPct val="0"/>
        </a:spcBef>
        <a:buNone/>
        <a:defRPr lang="en-US" sz="5293" b="0" kern="1200" cap="none" spc="-100" baseline="0" dirty="0" smtClean="0">
          <a:ln w="3175">
            <a:noFill/>
          </a:ln>
          <a:solidFill>
            <a:schemeClr val="tx2"/>
          </a:solidFill>
          <a:effectLst/>
          <a:latin typeface="+mj-lt"/>
          <a:ea typeface="+mn-ea"/>
          <a:cs typeface="Segoe UI" pitchFamily="34" charset="0"/>
        </a:defRPr>
      </a:lvl1pPr>
    </p:titleStyle>
    <p:bodyStyle>
      <a:lvl1pPr marL="336162" marR="0" indent="-336162" algn="l" defTabSz="914410" rtl="0" eaLnBrk="1" fontAlgn="auto" latinLnBrk="0" hangingPunct="1">
        <a:lnSpc>
          <a:spcPct val="90000"/>
        </a:lnSpc>
        <a:spcBef>
          <a:spcPct val="20000"/>
        </a:spcBef>
        <a:spcAft>
          <a:spcPts val="0"/>
        </a:spcAft>
        <a:buClrTx/>
        <a:buSzPct val="90000"/>
        <a:buFont typeface="Arial" pitchFamily="34" charset="0"/>
        <a:buChar char="•"/>
        <a:tabLst/>
        <a:defRPr sz="3923" kern="1200" spc="0" baseline="0">
          <a:solidFill>
            <a:schemeClr val="tx2"/>
          </a:solidFill>
          <a:latin typeface="+mj-lt"/>
          <a:ea typeface="+mn-ea"/>
          <a:cs typeface="+mn-cs"/>
        </a:defRPr>
      </a:lvl1pPr>
      <a:lvl2pPr marL="572719" marR="0" indent="-236557" algn="l" defTabSz="91441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76"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81"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89"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626"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35"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8"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46"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0" rtl="0" eaLnBrk="1" latinLnBrk="0" hangingPunct="1">
        <a:defRPr sz="1765" kern="1200">
          <a:solidFill>
            <a:schemeClr val="tx1"/>
          </a:solidFill>
          <a:latin typeface="+mn-lt"/>
          <a:ea typeface="+mn-ea"/>
          <a:cs typeface="+mn-cs"/>
        </a:defRPr>
      </a:lvl1pPr>
      <a:lvl2pPr marL="457205" algn="l" defTabSz="914410" rtl="0" eaLnBrk="1" latinLnBrk="0" hangingPunct="1">
        <a:defRPr sz="1765" kern="1200">
          <a:solidFill>
            <a:schemeClr val="tx1"/>
          </a:solidFill>
          <a:latin typeface="+mn-lt"/>
          <a:ea typeface="+mn-ea"/>
          <a:cs typeface="+mn-cs"/>
        </a:defRPr>
      </a:lvl2pPr>
      <a:lvl3pPr marL="914410" algn="l" defTabSz="914410" rtl="0" eaLnBrk="1" latinLnBrk="0" hangingPunct="1">
        <a:defRPr sz="1765" kern="1200">
          <a:solidFill>
            <a:schemeClr val="tx1"/>
          </a:solidFill>
          <a:latin typeface="+mn-lt"/>
          <a:ea typeface="+mn-ea"/>
          <a:cs typeface="+mn-cs"/>
        </a:defRPr>
      </a:lvl3pPr>
      <a:lvl4pPr marL="1371616" algn="l" defTabSz="914410" rtl="0" eaLnBrk="1" latinLnBrk="0" hangingPunct="1">
        <a:defRPr sz="1765" kern="1200">
          <a:solidFill>
            <a:schemeClr val="tx1"/>
          </a:solidFill>
          <a:latin typeface="+mn-lt"/>
          <a:ea typeface="+mn-ea"/>
          <a:cs typeface="+mn-cs"/>
        </a:defRPr>
      </a:lvl4pPr>
      <a:lvl5pPr marL="1828820" algn="l" defTabSz="914410" rtl="0" eaLnBrk="1" latinLnBrk="0" hangingPunct="1">
        <a:defRPr sz="1765" kern="1200">
          <a:solidFill>
            <a:schemeClr val="tx1"/>
          </a:solidFill>
          <a:latin typeface="+mn-lt"/>
          <a:ea typeface="+mn-ea"/>
          <a:cs typeface="+mn-cs"/>
        </a:defRPr>
      </a:lvl5pPr>
      <a:lvl6pPr marL="2286028" algn="l" defTabSz="914410" rtl="0" eaLnBrk="1" latinLnBrk="0" hangingPunct="1">
        <a:defRPr sz="1765" kern="1200">
          <a:solidFill>
            <a:schemeClr val="tx1"/>
          </a:solidFill>
          <a:latin typeface="+mn-lt"/>
          <a:ea typeface="+mn-ea"/>
          <a:cs typeface="+mn-cs"/>
        </a:defRPr>
      </a:lvl6pPr>
      <a:lvl7pPr marL="2743230" algn="l" defTabSz="914410" rtl="0" eaLnBrk="1" latinLnBrk="0" hangingPunct="1">
        <a:defRPr sz="1765" kern="1200">
          <a:solidFill>
            <a:schemeClr val="tx1"/>
          </a:solidFill>
          <a:latin typeface="+mn-lt"/>
          <a:ea typeface="+mn-ea"/>
          <a:cs typeface="+mn-cs"/>
        </a:defRPr>
      </a:lvl7pPr>
      <a:lvl8pPr marL="3200437" algn="l" defTabSz="914410" rtl="0" eaLnBrk="1" latinLnBrk="0" hangingPunct="1">
        <a:defRPr sz="1765" kern="1200">
          <a:solidFill>
            <a:schemeClr val="tx1"/>
          </a:solidFill>
          <a:latin typeface="+mn-lt"/>
          <a:ea typeface="+mn-ea"/>
          <a:cs typeface="+mn-cs"/>
        </a:defRPr>
      </a:lvl8pPr>
      <a:lvl9pPr marL="3657642" algn="l" defTabSz="91441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24852410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5" r:id="rId7"/>
    <p:sldLayoutId id="2147483756" r:id="rId8"/>
    <p:sldLayoutId id="2147483757" r:id="rId9"/>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4133138841"/>
      </p:ext>
    </p:extLst>
  </p:cSld>
  <p:clrMap bg1="dk1" tx1="lt1" bg2="dk2" tx2="lt2" accent1="accent1" accent2="accent2" accent3="accent3" accent4="accent4" accent5="accent5" accent6="accent6" hlink="hlink" folHlink="folHlink"/>
  <p:sldLayoutIdLst>
    <p:sldLayoutId id="2147483759" r:id="rId1"/>
    <p:sldLayoutId id="2147483760" r:id="rId2"/>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78112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1560" y="1201075"/>
            <a:ext cx="11653520" cy="2008755"/>
          </a:xfrm>
          <a:prstGeom prst="rect">
            <a:avLst/>
          </a:prstGeom>
        </p:spPr>
        <p:txBody>
          <a:bodyPr vert="horz" wrap="square" lIns="146304" tIns="91440" rIns="146304" bIns="91440" rtlCol="0" anchor="t">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
        <p:nvSpPr>
          <p:cNvPr id="3" name="Footer Placeholder 2"/>
          <p:cNvSpPr>
            <a:spLocks noGrp="1"/>
          </p:cNvSpPr>
          <p:nvPr>
            <p:ph type="ftr" sz="quarter" idx="3"/>
          </p:nvPr>
        </p:nvSpPr>
        <p:spPr>
          <a:xfrm>
            <a:off x="4038583" y="6554405"/>
            <a:ext cx="4114839" cy="210144"/>
          </a:xfrm>
          <a:prstGeom prst="rect">
            <a:avLst/>
          </a:prstGeom>
        </p:spPr>
        <p:txBody>
          <a:bodyPr vert="horz" lIns="91440" tIns="45720" rIns="91440" bIns="45720" rtlCol="0" anchor="ctr"/>
          <a:lstStyle>
            <a:lvl1pPr algn="ctr">
              <a:defRPr sz="1176">
                <a:solidFill>
                  <a:schemeClr val="tx1">
                    <a:tint val="75000"/>
                  </a:schemeClr>
                </a:solidFill>
              </a:defRPr>
            </a:lvl1pPr>
          </a:lstStyle>
          <a:p>
            <a:r>
              <a:rPr lang="en-US"/>
              <a:t>Microsoft Confidential</a:t>
            </a:r>
          </a:p>
        </p:txBody>
      </p:sp>
    </p:spTree>
    <p:extLst>
      <p:ext uri="{BB962C8B-B14F-4D97-AF65-F5344CB8AC3E}">
        <p14:creationId xmlns:p14="http://schemas.microsoft.com/office/powerpoint/2010/main" val="3590078685"/>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1" r:id="rId9"/>
    <p:sldLayoutId id="2147483772" r:id="rId10"/>
  </p:sldLayoutIdLst>
  <p:transition>
    <p:fade/>
  </p:transition>
  <p:hf sldNum="0" hd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lang="en-US" sz="3137" kern="1200" spc="0" baseline="0" dirty="0" smtClean="0">
          <a:gradFill>
            <a:gsLst>
              <a:gs pos="1250">
                <a:schemeClr val="tx1"/>
              </a:gs>
              <a:gs pos="100000">
                <a:schemeClr val="tx1"/>
              </a:gs>
            </a:gsLst>
            <a:lin ang="5400000" scaled="0"/>
          </a:gradFill>
          <a:latin typeface="+mj-lt"/>
          <a:ea typeface="+mn-ea"/>
          <a:cs typeface="+mn-cs"/>
        </a:defRPr>
      </a:lvl1pPr>
      <a:lvl2pPr marL="670786" marR="0" indent="-217888" algn="l" defTabSz="914437" rtl="0" eaLnBrk="1" fontAlgn="auto" latinLnBrk="0" hangingPunct="1">
        <a:lnSpc>
          <a:spcPct val="90000"/>
        </a:lnSpc>
        <a:spcBef>
          <a:spcPct val="20000"/>
        </a:spcBef>
        <a:spcAft>
          <a:spcPts val="0"/>
        </a:spcAft>
        <a:buClrTx/>
        <a:buSzPct val="110000"/>
        <a:buFont typeface="Segoe UI" panose="020B0502040204020203" pitchFamily="34" charset="0"/>
        <a:buChar char="◦"/>
        <a:tabLst/>
        <a:defRPr sz="2353" kern="1200" spc="0" baseline="0">
          <a:gradFill>
            <a:gsLst>
              <a:gs pos="1250">
                <a:schemeClr val="tx1"/>
              </a:gs>
              <a:gs pos="100000">
                <a:schemeClr val="tx1"/>
              </a:gs>
            </a:gsLst>
            <a:lin ang="5400000" scaled="0"/>
          </a:gradFill>
          <a:latin typeface="+mj-lt"/>
          <a:ea typeface="+mn-ea"/>
          <a:cs typeface="+mn-cs"/>
        </a:defRPr>
      </a:lvl2pPr>
      <a:lvl3pPr marL="949371" marR="0" indent="-217888" algn="l" defTabSz="914437" rtl="0" eaLnBrk="1" fontAlgn="auto" latinLnBrk="0" hangingPunct="1">
        <a:lnSpc>
          <a:spcPct val="90000"/>
        </a:lnSpc>
        <a:spcBef>
          <a:spcPct val="20000"/>
        </a:spcBef>
        <a:spcAft>
          <a:spcPts val="0"/>
        </a:spcAft>
        <a:buClrTx/>
        <a:buSzPct val="90000"/>
        <a:buFont typeface="Segoe UI" panose="020B0502040204020203" pitchFamily="34" charset="0"/>
        <a:buChar char="‒"/>
        <a:tabLst/>
        <a:defRPr sz="1961" kern="1200" spc="0" baseline="0">
          <a:gradFill>
            <a:gsLst>
              <a:gs pos="1250">
                <a:schemeClr val="tx1"/>
              </a:gs>
              <a:gs pos="100000">
                <a:schemeClr val="tx1"/>
              </a:gs>
            </a:gsLst>
            <a:lin ang="5400000" scaled="0"/>
          </a:gradFill>
          <a:latin typeface="+mj-lt"/>
          <a:ea typeface="+mn-ea"/>
          <a:cs typeface="+mn-cs"/>
        </a:defRPr>
      </a:lvl3pPr>
      <a:lvl4pPr marL="1175041" marR="0" indent="-164973"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j-lt"/>
          <a:ea typeface="+mn-ea"/>
          <a:cs typeface="+mn-cs"/>
        </a:defRPr>
      </a:lvl4pPr>
      <a:lvl5pPr marL="1400712" marR="0" indent="-164973"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j-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125"/>
            <a:ext cx="11277600" cy="1325563"/>
          </a:xfrm>
          <a:prstGeom prst="rect">
            <a:avLst/>
          </a:prstGeom>
        </p:spPr>
        <p:txBody>
          <a:bodyPr vert="horz" lIns="137160" tIns="137160" rIns="137160" bIns="137160" rtlCol="0" anchor="ctr">
            <a:normAutofit/>
          </a:bodyPr>
          <a:lstStyle/>
          <a:p>
            <a:r>
              <a:rPr lang="en-US"/>
              <a:t>Click to edit Master title style</a:t>
            </a:r>
          </a:p>
        </p:txBody>
      </p:sp>
      <p:sp>
        <p:nvSpPr>
          <p:cNvPr id="7" name="Text Placeholder 2"/>
          <p:cNvSpPr>
            <a:spLocks noGrp="1"/>
          </p:cNvSpPr>
          <p:nvPr>
            <p:ph type="body" idx="1"/>
          </p:nvPr>
        </p:nvSpPr>
        <p:spPr>
          <a:xfrm>
            <a:off x="457200" y="1825625"/>
            <a:ext cx="11277600" cy="4342996"/>
          </a:xfrm>
          <a:prstGeom prst="rect">
            <a:avLst/>
          </a:prstGeom>
        </p:spPr>
        <p:txBody>
          <a:bodyPr vert="horz" lIns="137160" tIns="137160" rIns="137160" bIns="137160" rtlCol="0">
            <a:normAutofit/>
          </a:bodyPr>
          <a:lstStyle/>
          <a:p>
            <a:pPr lvl="0"/>
            <a:r>
              <a:rPr lang="en-US"/>
              <a:t>Click to edit Master text styles</a:t>
            </a:r>
          </a:p>
          <a:p>
            <a:pPr lvl="1"/>
            <a:r>
              <a:rPr lang="en-US"/>
              <a:t>First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818770"/>
      </p:ext>
    </p:extLst>
  </p:cSld>
  <p:clrMap bg1="lt1" tx1="dk1" bg2="lt2" tx2="dk2" accent1="accent1" accent2="accent2" accent3="accent3" accent4="accent4" accent5="accent5" accent6="accent6" hlink="hlink" folHlink="folHlink"/>
  <p:sldLayoutIdLst>
    <p:sldLayoutId id="2147483775" r:id="rId1"/>
    <p:sldLayoutId id="2147483776" r:id="rId2"/>
  </p:sldLayoutIdLst>
  <p:hf hdr="0" ftr="0" dt="0"/>
  <p:txStyles>
    <p:titleStyle>
      <a:lvl1pPr algn="l" defTabSz="914400" rtl="0" eaLnBrk="1" latinLnBrk="0" hangingPunct="1">
        <a:lnSpc>
          <a:spcPct val="90000"/>
        </a:lnSpc>
        <a:spcBef>
          <a:spcPct val="0"/>
        </a:spcBef>
        <a:buNone/>
        <a:defRPr sz="3600" kern="1200" spc="-30" baseline="0">
          <a:solidFill>
            <a:schemeClr val="accent1"/>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800" kern="1200" spc="-10" baseline="0">
          <a:solidFill>
            <a:schemeClr val="tx2"/>
          </a:solidFill>
          <a:latin typeface="Segoe UI Light" panose="020B0502040204020203" pitchFamily="34" charset="0"/>
          <a:ea typeface="+mn-ea"/>
          <a:cs typeface="Segoe UI Light" panose="020B0502040204020203" pitchFamily="34" charset="0"/>
        </a:defRPr>
      </a:lvl1pPr>
      <a:lvl2pPr marL="457200" indent="0" algn="l" defTabSz="914400" rtl="0" eaLnBrk="1" latinLnBrk="0" hangingPunct="1">
        <a:lnSpc>
          <a:spcPct val="100000"/>
        </a:lnSpc>
        <a:spcBef>
          <a:spcPts val="1000"/>
        </a:spcBef>
        <a:buFont typeface="Arial" panose="020B0604020202020204" pitchFamily="34" charset="0"/>
        <a:buNone/>
        <a:defRPr sz="2400" kern="1200">
          <a:solidFill>
            <a:schemeClr val="tx2"/>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100000"/>
        </a:lnSpc>
        <a:spcBef>
          <a:spcPts val="1000"/>
        </a:spcBef>
        <a:buFont typeface="Arial" panose="020B0604020202020204" pitchFamily="34" charset="0"/>
        <a:buNone/>
        <a:defRPr sz="2000" kern="1200">
          <a:solidFill>
            <a:schemeClr val="tx2"/>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493195641"/>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1.xml"/></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13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16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8.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2" Type="http://schemas.openxmlformats.org/officeDocument/2006/relationships/notesSlide" Target="../notesSlides/notesSlide15.xml"/><Relationship Id="rId1" Type="http://schemas.openxmlformats.org/officeDocument/2006/relationships/slideLayout" Target="../slideLayouts/slideLayout17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7.xml"/></Relationships>
</file>

<file path=ppt/slides/_rels/slide17.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7.xml"/><Relationship Id="rId1" Type="http://schemas.openxmlformats.org/officeDocument/2006/relationships/slideLayout" Target="../slideLayouts/slideLayout18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7.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21.xml"/><Relationship Id="rId1" Type="http://schemas.openxmlformats.org/officeDocument/2006/relationships/slideLayout" Target="../slideLayouts/slideLayout147.xml"/><Relationship Id="rId5" Type="http://schemas.openxmlformats.org/officeDocument/2006/relationships/hyperlink" Target="http://aka.ms/azuretools" TargetMode="External"/><Relationship Id="rId4" Type="http://schemas.openxmlformats.org/officeDocument/2006/relationships/hyperlink" Target="https://docs.microsoft.com/en-us/azure/template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array" TargetMode="External"/><Relationship Id="rId2" Type="http://schemas.openxmlformats.org/officeDocument/2006/relationships/notesSlide" Target="../notesSlides/notesSlide23.xml"/><Relationship Id="rId1" Type="http://schemas.openxmlformats.org/officeDocument/2006/relationships/slideLayout" Target="../slideLayouts/slideLayout10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1.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array#concat" TargetMode="External"/><Relationship Id="rId2" Type="http://schemas.openxmlformats.org/officeDocument/2006/relationships/notesSlide" Target="../notesSlides/notesSlide25.xml"/><Relationship Id="rId1" Type="http://schemas.openxmlformats.org/officeDocument/2006/relationships/slideLayout" Target="../slideLayouts/slideLayout100.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10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1.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comparison" TargetMode="External"/><Relationship Id="rId2" Type="http://schemas.openxmlformats.org/officeDocument/2006/relationships/notesSlide" Target="../notesSlides/notesSlide28.xml"/><Relationship Id="rId1" Type="http://schemas.openxmlformats.org/officeDocument/2006/relationships/slideLayout" Target="../slideLayouts/slideLayout100.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100.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windows/wsl/install-win10" TargetMode="External"/><Relationship Id="rId7" Type="http://schemas.openxmlformats.org/officeDocument/2006/relationships/hyperlink" Target="https://marketplace.visualstudio.com/items?itemName=samcogan.arm-snippets" TargetMode="External"/><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hyperlink" Target="https://marketplace.visualstudio.com/items?itemName=msazurermtools.azurerm-vscode-tools" TargetMode="External"/><Relationship Id="rId5" Type="http://schemas.openxmlformats.org/officeDocument/2006/relationships/hyperlink" Target="https://code.visualstudio.com/download" TargetMode="External"/><Relationship Id="rId4" Type="http://schemas.openxmlformats.org/officeDocument/2006/relationships/hyperlink" Target="https://docs.microsoft.com/en-us/cli/azure/install-azure-cli"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0.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10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2" Type="http://schemas.openxmlformats.org/officeDocument/2006/relationships/notesSlide" Target="../notesSlides/notesSlide35.xml"/><Relationship Id="rId1" Type="http://schemas.openxmlformats.org/officeDocument/2006/relationships/slideLayout" Target="../slideLayouts/slideLayout147.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 TargetMode="External"/><Relationship Id="rId2" Type="http://schemas.openxmlformats.org/officeDocument/2006/relationships/notesSlide" Target="../notesSlides/notesSlide36.xml"/><Relationship Id="rId1" Type="http://schemas.openxmlformats.org/officeDocument/2006/relationships/slideLayout" Target="../slideLayouts/slideLayout10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hyperlink" Target="https://raw.githubusercontent.com/albertwo1978/training-events/master/p20-arm/scripts/install_apache.sh" TargetMode="External"/><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3" Type="http://schemas.openxmlformats.org/officeDocument/2006/relationships/hyperlink" Target="https://raw.githubusercontent.com/albertwo1978/training-events/master/p20-arm/scripts/install_apache_vmss.sh" TargetMode="External"/><Relationship Id="rId2" Type="http://schemas.openxmlformats.org/officeDocument/2006/relationships/notesSlide" Target="../notesSlides/notesSlide42.xml"/><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image" Target="../media/image49.jpe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6.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hyperlink" Target="https://www.terraform.io/docs/providers/azurerm/" TargetMode="External"/><Relationship Id="rId7"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26.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hyperlink" Target="https://aka.ms/azpacker"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virtual-machines/linux/ansible-create-complete-vm" TargetMode="External"/><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26.xml"/><Relationship Id="rId6" Type="http://schemas.openxmlformats.org/officeDocument/2006/relationships/image" Target="../media/image57.png"/><Relationship Id="rId5" Type="http://schemas.openxmlformats.org/officeDocument/2006/relationships/hyperlink" Target="https://www.chef.io/implementations/azure/" TargetMode="External"/><Relationship Id="rId4" Type="http://schemas.openxmlformats.org/officeDocument/2006/relationships/hyperlink" Target="https://docs.ansible.com/ansible/guide_azure.html"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plugins.jenkins.io/azure-vm-agents" TargetMode="External"/><Relationship Id="rId7" Type="http://schemas.openxmlformats.org/officeDocument/2006/relationships/hyperlink" Target="https://www.spinnaker.io/guides/tutorials/codelabs/azure-kubernetes-source-to-prod/" TargetMode="External"/><Relationship Id="rId2" Type="http://schemas.openxmlformats.org/officeDocument/2006/relationships/notesSlide" Target="../notesSlides/notesSlide8.xml"/><Relationship Id="rId1" Type="http://schemas.openxmlformats.org/officeDocument/2006/relationships/slideLayout" Target="../slideLayouts/slideLayout126.xml"/><Relationship Id="rId6" Type="http://schemas.openxmlformats.org/officeDocument/2006/relationships/hyperlink" Target="https://www.spinnaker.io/guides/tutorials/codelabs/azure-vmss-source-to-prod/" TargetMode="External"/><Relationship Id="rId5" Type="http://schemas.openxmlformats.org/officeDocument/2006/relationships/hyperlink" Target="http://aka.ms/azjenkinshub" TargetMode="External"/><Relationship Id="rId4" Type="http://schemas.openxmlformats.org/officeDocument/2006/relationships/hyperlink" Target="https://aka.ms/jenkins-on-azure" TargetMode="External"/><Relationship Id="rId9"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126.xml"/><Relationship Id="rId5" Type="http://schemas.openxmlformats.org/officeDocument/2006/relationships/image" Target="../media/image63.png"/><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ell phone&#10;&#10;Description generated with high confidence">
            <a:extLst>
              <a:ext uri="{FF2B5EF4-FFF2-40B4-BE49-F238E27FC236}">
                <a16:creationId xmlns:a16="http://schemas.microsoft.com/office/drawing/2014/main" id="{202A1D92-F188-4C00-9F7A-D9DCE5D492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8714" y="179709"/>
            <a:ext cx="6558076" cy="6353677"/>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697"/>
            <a:ext cx="10515600" cy="4351338"/>
          </a:xfrm>
        </p:spPr>
        <p:txBody>
          <a:bodyPr/>
          <a:lstStyle/>
          <a:p>
            <a:pPr marL="0" indent="0" algn="ctr">
              <a:buNone/>
            </a:pPr>
            <a:r>
              <a:rPr lang="en-US" sz="4000" b="1" dirty="0">
                <a:solidFill>
                  <a:srgbClr val="FFC000"/>
                </a:solidFill>
                <a:latin typeface="Segoe UI Light" panose="020B0502040204020203" pitchFamily="34" charset="0"/>
                <a:cs typeface="Segoe UI Light" panose="020B0502040204020203" pitchFamily="34" charset="0"/>
              </a:rPr>
              <a:t>Infrastructure as Code</a:t>
            </a:r>
          </a:p>
          <a:p>
            <a:pPr marL="0" indent="0" algn="ctr">
              <a:buNone/>
            </a:pPr>
            <a:r>
              <a:rPr lang="en-US" sz="2400" dirty="0">
                <a:solidFill>
                  <a:srgbClr val="FFC000"/>
                </a:solidFill>
                <a:latin typeface="Segoe UI Light" panose="020B0502040204020203" pitchFamily="34" charset="0"/>
                <a:cs typeface="Segoe UI Light" panose="020B0502040204020203" pitchFamily="34" charset="0"/>
              </a:rPr>
              <a:t>Automation with ARM Templates</a:t>
            </a:r>
            <a:endParaRPr lang="en-US" dirty="0">
              <a:solidFill>
                <a:srgbClr val="FFC000"/>
              </a:solidFill>
              <a:latin typeface="Segoe UI Light" panose="020B0502040204020203" pitchFamily="34" charset="0"/>
              <a:cs typeface="Segoe UI Light" panose="020B0502040204020203" pitchFamily="34" charset="0"/>
            </a:endParaRPr>
          </a:p>
          <a:p>
            <a:pPr marL="0" indent="0" algn="ctr">
              <a:buNone/>
            </a:pPr>
            <a:endParaRPr lang="en-US" dirty="0">
              <a:solidFill>
                <a:srgbClr val="FFC000"/>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5C68939C-35CF-471B-B85E-BB46BCB319F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976346" y="1495530"/>
            <a:ext cx="633958" cy="1709481"/>
          </a:xfrm>
          <a:prstGeom prst="rect">
            <a:avLst/>
          </a:prstGeom>
        </p:spPr>
      </p:pic>
      <p:pic>
        <p:nvPicPr>
          <p:cNvPr id="8" name="Picture 7">
            <a:extLst>
              <a:ext uri="{FF2B5EF4-FFF2-40B4-BE49-F238E27FC236}">
                <a16:creationId xmlns:a16="http://schemas.microsoft.com/office/drawing/2014/main" id="{07D7A09F-D7D9-4804-9069-B05C54884E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85984" y="179710"/>
            <a:ext cx="2012854" cy="3357194"/>
          </a:xfrm>
          <a:prstGeom prst="rect">
            <a:avLst/>
          </a:prstGeom>
        </p:spPr>
      </p:pic>
      <p:pic>
        <p:nvPicPr>
          <p:cNvPr id="9" name="Picture 8">
            <a:extLst>
              <a:ext uri="{FF2B5EF4-FFF2-40B4-BE49-F238E27FC236}">
                <a16:creationId xmlns:a16="http://schemas.microsoft.com/office/drawing/2014/main" id="{4A8AC47B-7DAD-4301-90F6-8BAEBF15400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02747" y="1430648"/>
            <a:ext cx="1826899" cy="1839243"/>
          </a:xfrm>
          <a:prstGeom prst="rect">
            <a:avLst/>
          </a:prstGeom>
        </p:spPr>
      </p:pic>
      <p:pic>
        <p:nvPicPr>
          <p:cNvPr id="7" name="Picture 6" descr="A picture containing vector graphics&#10;&#10;Description generated with high confidence">
            <a:extLst>
              <a:ext uri="{FF2B5EF4-FFF2-40B4-BE49-F238E27FC236}">
                <a16:creationId xmlns:a16="http://schemas.microsoft.com/office/drawing/2014/main" id="{7DAA74CE-DACB-48CA-B55C-CD3926BBB3B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960195" y="1535974"/>
            <a:ext cx="1339303" cy="1628592"/>
          </a:xfrm>
          <a:prstGeom prst="rect">
            <a:avLst/>
          </a:prstGeom>
        </p:spPr>
      </p:pic>
      <p:pic>
        <p:nvPicPr>
          <p:cNvPr id="5" name="Picture 4">
            <a:extLst>
              <a:ext uri="{FF2B5EF4-FFF2-40B4-BE49-F238E27FC236}">
                <a16:creationId xmlns:a16="http://schemas.microsoft.com/office/drawing/2014/main" id="{2FBFD713-CF5F-4520-9508-C5BCEA28F70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125492" y="3288342"/>
            <a:ext cx="5761006" cy="3245044"/>
          </a:xfrm>
          <a:prstGeom prst="rect">
            <a:avLst/>
          </a:prstGeom>
        </p:spPr>
      </p:pic>
    </p:spTree>
    <p:extLst>
      <p:ext uri="{BB962C8B-B14F-4D97-AF65-F5344CB8AC3E}">
        <p14:creationId xmlns:p14="http://schemas.microsoft.com/office/powerpoint/2010/main" val="1148964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dirty="0"/>
              <a:t>Azure Resource Manager Overview</a:t>
            </a:r>
          </a:p>
        </p:txBody>
      </p:sp>
    </p:spTree>
    <p:extLst>
      <p:ext uri="{BB962C8B-B14F-4D97-AF65-F5344CB8AC3E}">
        <p14:creationId xmlns:p14="http://schemas.microsoft.com/office/powerpoint/2010/main" val="9627682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Placeholder 70">
            <a:extLst>
              <a:ext uri="{FF2B5EF4-FFF2-40B4-BE49-F238E27FC236}">
                <a16:creationId xmlns:a16="http://schemas.microsoft.com/office/drawing/2014/main" id="{80E184B4-1179-459E-8D10-AD7B8C0BB953}"/>
              </a:ext>
            </a:extLst>
          </p:cNvPr>
          <p:cNvSpPr txBox="1">
            <a:spLocks/>
          </p:cNvSpPr>
          <p:nvPr/>
        </p:nvSpPr>
        <p:spPr>
          <a:xfrm>
            <a:off x="1837983" y="1486746"/>
            <a:ext cx="8517602" cy="5243964"/>
          </a:xfrm>
          <a:prstGeom prst="rect">
            <a:avLst/>
          </a:prstGeom>
          <a:solidFill>
            <a:schemeClr val="bg1">
              <a:lumMod val="85000"/>
            </a:schemeClr>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505050"/>
                </a:solidFill>
                <a:effectLst/>
                <a:uLnTx/>
                <a:uFillTx/>
                <a:latin typeface="Segoe UI Light"/>
                <a:ea typeface="ＭＳ Ｐゴシック" charset="0"/>
              </a:rPr>
              <a:t>Account and enterprise agreement</a:t>
            </a:r>
          </a:p>
        </p:txBody>
      </p:sp>
      <p:sp>
        <p:nvSpPr>
          <p:cNvPr id="64" name="Text Placeholder 70">
            <a:extLst>
              <a:ext uri="{FF2B5EF4-FFF2-40B4-BE49-F238E27FC236}">
                <a16:creationId xmlns:a16="http://schemas.microsoft.com/office/drawing/2014/main" id="{969FEAE1-25E2-474C-A9F1-039129CA8CE3}"/>
              </a:ext>
            </a:extLst>
          </p:cNvPr>
          <p:cNvSpPr txBox="1">
            <a:spLocks/>
          </p:cNvSpPr>
          <p:nvPr/>
        </p:nvSpPr>
        <p:spPr>
          <a:xfrm>
            <a:off x="2211492" y="2233766"/>
            <a:ext cx="7769017" cy="4296360"/>
          </a:xfrm>
          <a:prstGeom prst="rect">
            <a:avLst/>
          </a:prstGeom>
          <a:solidFill>
            <a:schemeClr val="accent2"/>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3137" b="0" i="0" u="none" strike="noStrike" kern="1200" cap="none" spc="0" normalizeH="0" baseline="0" noProof="0" dirty="0">
                <a:ln>
                  <a:noFill/>
                </a:ln>
                <a:solidFill>
                  <a:srgbClr val="FFFFFF"/>
                </a:solidFill>
                <a:effectLst/>
                <a:uLnTx/>
                <a:uFillTx/>
                <a:latin typeface="Segoe UI Light"/>
                <a:ea typeface="ＭＳ Ｐゴシック" charset="0"/>
              </a:rPr>
              <a:t>Subscription(s)</a:t>
            </a:r>
          </a:p>
        </p:txBody>
      </p:sp>
      <p:sp>
        <p:nvSpPr>
          <p:cNvPr id="2" name="Title 1"/>
          <p:cNvSpPr>
            <a:spLocks noGrp="1"/>
          </p:cNvSpPr>
          <p:nvPr>
            <p:ph type="title"/>
          </p:nvPr>
        </p:nvSpPr>
        <p:spPr/>
        <p:txBody>
          <a:bodyPr/>
          <a:lstStyle/>
          <a:p>
            <a:r>
              <a:rPr lang="en-US" dirty="0"/>
              <a:t>Azure structure</a:t>
            </a:r>
          </a:p>
        </p:txBody>
      </p:sp>
      <p:sp>
        <p:nvSpPr>
          <p:cNvPr id="106" name="Text Placeholder 70">
            <a:extLst>
              <a:ext uri="{FF2B5EF4-FFF2-40B4-BE49-F238E27FC236}">
                <a16:creationId xmlns:a16="http://schemas.microsoft.com/office/drawing/2014/main" id="{C93173EE-344F-4838-881D-29999ABB4EB5}"/>
              </a:ext>
            </a:extLst>
          </p:cNvPr>
          <p:cNvSpPr txBox="1">
            <a:spLocks/>
          </p:cNvSpPr>
          <p:nvPr/>
        </p:nvSpPr>
        <p:spPr>
          <a:xfrm>
            <a:off x="2621647" y="2980788"/>
            <a:ext cx="3286891" cy="3286891"/>
          </a:xfrm>
          <a:prstGeom prst="rect">
            <a:avLst/>
          </a:prstGeom>
          <a:solidFill>
            <a:schemeClr val="accent3"/>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FFFFFF"/>
                </a:solidFill>
                <a:effectLst/>
                <a:uLnTx/>
                <a:uFillTx/>
                <a:latin typeface="Segoe UI Light"/>
                <a:ea typeface="ＭＳ Ｐゴシック" charset="0"/>
              </a:rPr>
              <a:t>Resource group</a:t>
            </a:r>
          </a:p>
        </p:txBody>
      </p:sp>
      <p:sp>
        <p:nvSpPr>
          <p:cNvPr id="150" name="Text Placeholder 70">
            <a:extLst>
              <a:ext uri="{FF2B5EF4-FFF2-40B4-BE49-F238E27FC236}">
                <a16:creationId xmlns:a16="http://schemas.microsoft.com/office/drawing/2014/main" id="{C93173EE-344F-4838-881D-29999ABB4EB5}"/>
              </a:ext>
            </a:extLst>
          </p:cNvPr>
          <p:cNvSpPr txBox="1">
            <a:spLocks/>
          </p:cNvSpPr>
          <p:nvPr/>
        </p:nvSpPr>
        <p:spPr>
          <a:xfrm>
            <a:off x="6283463" y="2980788"/>
            <a:ext cx="3286891" cy="3286891"/>
          </a:xfrm>
          <a:prstGeom prst="rect">
            <a:avLst/>
          </a:prstGeom>
          <a:solidFill>
            <a:schemeClr val="accent4"/>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FFFFFF"/>
                </a:solidFill>
                <a:effectLst/>
                <a:uLnTx/>
                <a:uFillTx/>
                <a:latin typeface="Segoe UI Light"/>
                <a:ea typeface="ＭＳ Ｐゴシック" charset="0"/>
              </a:rPr>
              <a:t>Resource group</a:t>
            </a:r>
          </a:p>
        </p:txBody>
      </p:sp>
      <p:sp>
        <p:nvSpPr>
          <p:cNvPr id="86" name="Text Placeholder 70">
            <a:extLst>
              <a:ext uri="{FF2B5EF4-FFF2-40B4-BE49-F238E27FC236}">
                <a16:creationId xmlns:a16="http://schemas.microsoft.com/office/drawing/2014/main" id="{9FF09943-AEDB-4DF9-9210-4BF6F2D9EE98}"/>
              </a:ext>
            </a:extLst>
          </p:cNvPr>
          <p:cNvSpPr txBox="1">
            <a:spLocks/>
          </p:cNvSpPr>
          <p:nvPr/>
        </p:nvSpPr>
        <p:spPr>
          <a:xfrm>
            <a:off x="8379308" y="5765105"/>
            <a:ext cx="907693"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Templates</a:t>
            </a:r>
          </a:p>
        </p:txBody>
      </p:sp>
      <p:sp>
        <p:nvSpPr>
          <p:cNvPr id="107" name="Text Placeholder 70">
            <a:extLst>
              <a:ext uri="{FF2B5EF4-FFF2-40B4-BE49-F238E27FC236}">
                <a16:creationId xmlns:a16="http://schemas.microsoft.com/office/drawing/2014/main" id="{54F4C660-6AB2-40D3-B815-CEEEB6008A66}"/>
              </a:ext>
            </a:extLst>
          </p:cNvPr>
          <p:cNvSpPr txBox="1">
            <a:spLocks/>
          </p:cNvSpPr>
          <p:nvPr/>
        </p:nvSpPr>
        <p:spPr>
          <a:xfrm>
            <a:off x="3022827" y="5670062"/>
            <a:ext cx="121155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Role-based </a:t>
            </a:r>
            <a:b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b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access control</a:t>
            </a:r>
          </a:p>
        </p:txBody>
      </p:sp>
      <p:sp>
        <p:nvSpPr>
          <p:cNvPr id="108" name="Text Placeholder 70">
            <a:extLst>
              <a:ext uri="{FF2B5EF4-FFF2-40B4-BE49-F238E27FC236}">
                <a16:creationId xmlns:a16="http://schemas.microsoft.com/office/drawing/2014/main" id="{F19A7EF5-F8F8-4DD5-99A5-4968347090D4}"/>
              </a:ext>
            </a:extLst>
          </p:cNvPr>
          <p:cNvSpPr txBox="1">
            <a:spLocks/>
          </p:cNvSpPr>
          <p:nvPr/>
        </p:nvSpPr>
        <p:spPr>
          <a:xfrm>
            <a:off x="4658561" y="5765105"/>
            <a:ext cx="495272"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Tags</a:t>
            </a:r>
          </a:p>
        </p:txBody>
      </p:sp>
      <p:sp>
        <p:nvSpPr>
          <p:cNvPr id="63" name="Text Placeholder 70">
            <a:extLst>
              <a:ext uri="{FF2B5EF4-FFF2-40B4-BE49-F238E27FC236}">
                <a16:creationId xmlns:a16="http://schemas.microsoft.com/office/drawing/2014/main" id="{C27A0EB9-2D8D-42F7-9D35-D805090D8C28}"/>
              </a:ext>
            </a:extLst>
          </p:cNvPr>
          <p:cNvSpPr txBox="1">
            <a:spLocks/>
          </p:cNvSpPr>
          <p:nvPr/>
        </p:nvSpPr>
        <p:spPr>
          <a:xfrm>
            <a:off x="6628771" y="5670062"/>
            <a:ext cx="140522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Azure Resource </a:t>
            </a:r>
            <a:b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b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Manager policy</a:t>
            </a:r>
          </a:p>
        </p:txBody>
      </p:sp>
      <p:grpSp>
        <p:nvGrpSpPr>
          <p:cNvPr id="26" name="Group 25"/>
          <p:cNvGrpSpPr/>
          <p:nvPr/>
        </p:nvGrpSpPr>
        <p:grpSpPr>
          <a:xfrm>
            <a:off x="6895761" y="3653106"/>
            <a:ext cx="2370926" cy="1878224"/>
            <a:chOff x="7034035" y="3918176"/>
            <a:chExt cx="2418468" cy="1915886"/>
          </a:xfrm>
        </p:grpSpPr>
        <p:pic>
          <p:nvPicPr>
            <p:cNvPr id="138" name="Picture 13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777930" y="3998005"/>
              <a:ext cx="459484" cy="459484"/>
            </a:xfrm>
            <a:prstGeom prst="rect">
              <a:avLst/>
            </a:prstGeom>
          </p:spPr>
        </p:pic>
        <p:grpSp>
          <p:nvGrpSpPr>
            <p:cNvPr id="140" name="Group 139"/>
            <p:cNvGrpSpPr/>
            <p:nvPr/>
          </p:nvGrpSpPr>
          <p:grpSpPr>
            <a:xfrm>
              <a:off x="8731717" y="4637272"/>
              <a:ext cx="551909" cy="434351"/>
              <a:chOff x="6060197" y="5085291"/>
              <a:chExt cx="615897" cy="484709"/>
            </a:xfrm>
          </p:grpSpPr>
          <p:sp>
            <p:nvSpPr>
              <p:cNvPr id="141" name="Freeform 140"/>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2" name="Picture 1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77900" y="5173662"/>
                <a:ext cx="180491" cy="217459"/>
              </a:xfrm>
              <a:prstGeom prst="rect">
                <a:avLst/>
              </a:prstGeom>
            </p:spPr>
          </p:pic>
        </p:grpSp>
        <p:grpSp>
          <p:nvGrpSpPr>
            <p:cNvPr id="20" name="Group 19"/>
            <p:cNvGrpSpPr/>
            <p:nvPr/>
          </p:nvGrpSpPr>
          <p:grpSpPr>
            <a:xfrm>
              <a:off x="8676156" y="5231530"/>
              <a:ext cx="776347" cy="602532"/>
              <a:chOff x="4423428" y="5105731"/>
              <a:chExt cx="741058" cy="575144"/>
            </a:xfrm>
          </p:grpSpPr>
          <p:grpSp>
            <p:nvGrpSpPr>
              <p:cNvPr id="139" name="Group 138"/>
              <p:cNvGrpSpPr/>
              <p:nvPr/>
            </p:nvGrpSpPr>
            <p:grpSpPr>
              <a:xfrm>
                <a:off x="4520576" y="5105731"/>
                <a:ext cx="643910" cy="575144"/>
                <a:chOff x="6111767" y="5628748"/>
                <a:chExt cx="752782" cy="672389"/>
              </a:xfrm>
            </p:grpSpPr>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11767" y="5628748"/>
                  <a:ext cx="512756" cy="597000"/>
                </a:xfrm>
                <a:prstGeom prst="rect">
                  <a:avLst/>
                </a:prstGeom>
              </p:spPr>
            </p:pic>
            <p:sp>
              <p:nvSpPr>
                <p:cNvPr id="144" name="Freeform 143"/>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4"/>
                </a:solidFill>
                <a:ln w="190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9" name="TextBox 18"/>
              <p:cNvSpPr txBox="1"/>
              <p:nvPr/>
            </p:nvSpPr>
            <p:spPr>
              <a:xfrm>
                <a:off x="4423428" y="5129335"/>
                <a:ext cx="647861" cy="463449"/>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442359"/>
                    </a:solidFill>
                    <a:effectLst/>
                    <a:uLnTx/>
                    <a:uFillTx/>
                    <a:latin typeface="Segoe UI"/>
                    <a:ea typeface="+mn-ea"/>
                    <a:cs typeface="+mn-cs"/>
                  </a:rPr>
                  <a:t>SQL</a:t>
                </a:r>
              </a:p>
            </p:txBody>
          </p:sp>
        </p:grpSp>
        <p:sp>
          <p:nvSpPr>
            <p:cNvPr id="18" name="Left Bracket 17"/>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67" name="Picture 16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34035" y="4523593"/>
              <a:ext cx="888718" cy="705052"/>
            </a:xfrm>
            <a:prstGeom prst="rect">
              <a:avLst/>
            </a:prstGeom>
          </p:spPr>
        </p:pic>
      </p:grpSp>
      <p:grpSp>
        <p:nvGrpSpPr>
          <p:cNvPr id="182" name="Group 181"/>
          <p:cNvGrpSpPr/>
          <p:nvPr/>
        </p:nvGrpSpPr>
        <p:grpSpPr>
          <a:xfrm>
            <a:off x="3192981" y="3653106"/>
            <a:ext cx="2370926" cy="1878224"/>
            <a:chOff x="7034035" y="3918176"/>
            <a:chExt cx="2418468" cy="1915886"/>
          </a:xfrm>
        </p:grpSpPr>
        <p:pic>
          <p:nvPicPr>
            <p:cNvPr id="183" name="Picture 182"/>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777930" y="3998005"/>
              <a:ext cx="459484" cy="459484"/>
            </a:xfrm>
            <a:prstGeom prst="rect">
              <a:avLst/>
            </a:prstGeom>
          </p:spPr>
        </p:pic>
        <p:grpSp>
          <p:nvGrpSpPr>
            <p:cNvPr id="184" name="Group 183"/>
            <p:cNvGrpSpPr/>
            <p:nvPr/>
          </p:nvGrpSpPr>
          <p:grpSpPr>
            <a:xfrm>
              <a:off x="8731717" y="4637272"/>
              <a:ext cx="551909" cy="434351"/>
              <a:chOff x="6060197" y="5085291"/>
              <a:chExt cx="615897" cy="484709"/>
            </a:xfrm>
          </p:grpSpPr>
          <p:sp>
            <p:nvSpPr>
              <p:cNvPr id="192" name="Freeform 191"/>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3" name="Picture 19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77900" y="5173662"/>
                <a:ext cx="180491" cy="217459"/>
              </a:xfrm>
              <a:prstGeom prst="rect">
                <a:avLst/>
              </a:prstGeom>
            </p:spPr>
          </p:pic>
        </p:grpSp>
        <p:grpSp>
          <p:nvGrpSpPr>
            <p:cNvPr id="185" name="Group 184"/>
            <p:cNvGrpSpPr/>
            <p:nvPr/>
          </p:nvGrpSpPr>
          <p:grpSpPr>
            <a:xfrm>
              <a:off x="8676156" y="5231530"/>
              <a:ext cx="776347" cy="602532"/>
              <a:chOff x="4423428" y="5105731"/>
              <a:chExt cx="741058" cy="575144"/>
            </a:xfrm>
          </p:grpSpPr>
          <p:grpSp>
            <p:nvGrpSpPr>
              <p:cNvPr id="188" name="Group 187"/>
              <p:cNvGrpSpPr/>
              <p:nvPr/>
            </p:nvGrpSpPr>
            <p:grpSpPr>
              <a:xfrm>
                <a:off x="4520576" y="5105731"/>
                <a:ext cx="643910" cy="575144"/>
                <a:chOff x="6111767" y="5628748"/>
                <a:chExt cx="752782" cy="672389"/>
              </a:xfrm>
            </p:grpSpPr>
            <p:pic>
              <p:nvPicPr>
                <p:cNvPr id="190" name="Picture 18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11767" y="5628748"/>
                  <a:ext cx="512756" cy="597000"/>
                </a:xfrm>
                <a:prstGeom prst="rect">
                  <a:avLst/>
                </a:prstGeom>
              </p:spPr>
            </p:pic>
            <p:sp>
              <p:nvSpPr>
                <p:cNvPr id="191" name="Freeform 190"/>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3"/>
                </a:solidFill>
                <a:ln w="190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9" name="TextBox 188"/>
              <p:cNvSpPr txBox="1"/>
              <p:nvPr/>
            </p:nvSpPr>
            <p:spPr>
              <a:xfrm>
                <a:off x="4423428" y="5129335"/>
                <a:ext cx="647861" cy="463449"/>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442359"/>
                    </a:solidFill>
                    <a:effectLst/>
                    <a:uLnTx/>
                    <a:uFillTx/>
                    <a:latin typeface="Segoe UI"/>
                    <a:ea typeface="+mn-ea"/>
                    <a:cs typeface="+mn-cs"/>
                  </a:rPr>
                  <a:t>SQL</a:t>
                </a:r>
              </a:p>
            </p:txBody>
          </p:sp>
        </p:grpSp>
        <p:sp>
          <p:nvSpPr>
            <p:cNvPr id="186" name="Left Bracket 185"/>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87" name="Picture 18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34035" y="4523593"/>
              <a:ext cx="888718" cy="705052"/>
            </a:xfrm>
            <a:prstGeom prst="rect">
              <a:avLst/>
            </a:prstGeom>
          </p:spPr>
        </p:pic>
      </p:grpSp>
    </p:spTree>
    <p:extLst>
      <p:ext uri="{BB962C8B-B14F-4D97-AF65-F5344CB8AC3E}">
        <p14:creationId xmlns:p14="http://schemas.microsoft.com/office/powerpoint/2010/main" val="9606404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D4E5EDF-8513-4863-BC4E-40D37375428F}"/>
              </a:ext>
            </a:extLst>
          </p:cNvPr>
          <p:cNvGrpSpPr/>
          <p:nvPr/>
        </p:nvGrpSpPr>
        <p:grpSpPr>
          <a:xfrm>
            <a:off x="3531435" y="3925483"/>
            <a:ext cx="8464365" cy="2781814"/>
            <a:chOff x="5878954" y="1658002"/>
            <a:chExt cx="5929327" cy="1958359"/>
          </a:xfrm>
        </p:grpSpPr>
        <p:sp>
          <p:nvSpPr>
            <p:cNvPr id="16" name="Rounded Rectangle 7">
              <a:extLst>
                <a:ext uri="{FF2B5EF4-FFF2-40B4-BE49-F238E27FC236}">
                  <a16:creationId xmlns:a16="http://schemas.microsoft.com/office/drawing/2014/main" id="{CF2151DE-4CBB-4F34-A37C-1131D844AC20}"/>
                </a:ext>
              </a:extLst>
            </p:cNvPr>
            <p:cNvSpPr/>
            <p:nvPr/>
          </p:nvSpPr>
          <p:spPr>
            <a:xfrm>
              <a:off x="6704453" y="2344679"/>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Subscription</a:t>
              </a:r>
            </a:p>
          </p:txBody>
        </p:sp>
        <p:sp>
          <p:nvSpPr>
            <p:cNvPr id="17" name="Rounded Rectangle 10">
              <a:extLst>
                <a:ext uri="{FF2B5EF4-FFF2-40B4-BE49-F238E27FC236}">
                  <a16:creationId xmlns:a16="http://schemas.microsoft.com/office/drawing/2014/main" id="{78FA6095-11A4-4F91-83EC-6F0A8E628A8C}"/>
                </a:ext>
              </a:extLst>
            </p:cNvPr>
            <p:cNvSpPr/>
            <p:nvPr/>
          </p:nvSpPr>
          <p:spPr>
            <a:xfrm>
              <a:off x="5878954" y="3278736"/>
              <a:ext cx="1185265" cy="337625"/>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Resource Group</a:t>
              </a:r>
            </a:p>
          </p:txBody>
        </p:sp>
        <p:sp>
          <p:nvSpPr>
            <p:cNvPr id="18" name="Rounded Rectangle 13">
              <a:extLst>
                <a:ext uri="{FF2B5EF4-FFF2-40B4-BE49-F238E27FC236}">
                  <a16:creationId xmlns:a16="http://schemas.microsoft.com/office/drawing/2014/main" id="{7535FF23-0965-4C3A-BC03-5E89865E3F58}"/>
                </a:ext>
              </a:extLst>
            </p:cNvPr>
            <p:cNvSpPr/>
            <p:nvPr/>
          </p:nvSpPr>
          <p:spPr>
            <a:xfrm>
              <a:off x="7450611" y="3278736"/>
              <a:ext cx="1185265" cy="337625"/>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Resource Group</a:t>
              </a:r>
            </a:p>
          </p:txBody>
        </p:sp>
        <p:sp>
          <p:nvSpPr>
            <p:cNvPr id="19" name="Rounded Rectangle 19">
              <a:extLst>
                <a:ext uri="{FF2B5EF4-FFF2-40B4-BE49-F238E27FC236}">
                  <a16:creationId xmlns:a16="http://schemas.microsoft.com/office/drawing/2014/main" id="{5B595A43-CDEC-49CD-8709-E5A9B9A269CE}"/>
                </a:ext>
              </a:extLst>
            </p:cNvPr>
            <p:cNvSpPr/>
            <p:nvPr/>
          </p:nvSpPr>
          <p:spPr>
            <a:xfrm>
              <a:off x="9022268" y="3278735"/>
              <a:ext cx="1185265" cy="337558"/>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Resource Group</a:t>
              </a:r>
            </a:p>
          </p:txBody>
        </p:sp>
        <p:sp>
          <p:nvSpPr>
            <p:cNvPr id="20" name="Rounded Rectangle 7">
              <a:extLst>
                <a:ext uri="{FF2B5EF4-FFF2-40B4-BE49-F238E27FC236}">
                  <a16:creationId xmlns:a16="http://schemas.microsoft.com/office/drawing/2014/main" id="{416C816C-0C6D-4F41-8044-35D6B23F04F9}"/>
                </a:ext>
              </a:extLst>
            </p:cNvPr>
            <p:cNvSpPr/>
            <p:nvPr/>
          </p:nvSpPr>
          <p:spPr>
            <a:xfrm>
              <a:off x="9022267" y="2345717"/>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Subscription</a:t>
              </a:r>
            </a:p>
          </p:txBody>
        </p:sp>
        <p:sp>
          <p:nvSpPr>
            <p:cNvPr id="21" name="Right Brace 20">
              <a:extLst>
                <a:ext uri="{FF2B5EF4-FFF2-40B4-BE49-F238E27FC236}">
                  <a16:creationId xmlns:a16="http://schemas.microsoft.com/office/drawing/2014/main" id="{2BA6FC15-B523-434D-A9CE-9D3B8575A560}"/>
                </a:ext>
              </a:extLst>
            </p:cNvPr>
            <p:cNvSpPr/>
            <p:nvPr/>
          </p:nvSpPr>
          <p:spPr>
            <a:xfrm rot="16200000">
              <a:off x="8083890" y="803390"/>
              <a:ext cx="675250" cy="2384476"/>
            </a:xfrm>
            <a:prstGeom prst="rightBrace">
              <a:avLst>
                <a:gd name="adj1" fmla="val 0"/>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Right Brace 21">
              <a:extLst>
                <a:ext uri="{FF2B5EF4-FFF2-40B4-BE49-F238E27FC236}">
                  <a16:creationId xmlns:a16="http://schemas.microsoft.com/office/drawing/2014/main" id="{2CC786A8-83C3-463A-980F-E359710838D6}"/>
                </a:ext>
              </a:extLst>
            </p:cNvPr>
            <p:cNvSpPr/>
            <p:nvPr/>
          </p:nvSpPr>
          <p:spPr>
            <a:xfrm rot="16200000">
              <a:off x="6936216" y="2205437"/>
              <a:ext cx="586123" cy="1572900"/>
            </a:xfrm>
            <a:prstGeom prst="rightBrace">
              <a:avLst>
                <a:gd name="adj1" fmla="val 0"/>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cxnSp>
          <p:nvCxnSpPr>
            <p:cNvPr id="23" name="Straight Connector 22">
              <a:extLst>
                <a:ext uri="{FF2B5EF4-FFF2-40B4-BE49-F238E27FC236}">
                  <a16:creationId xmlns:a16="http://schemas.microsoft.com/office/drawing/2014/main" id="{1F8E10F8-403D-472C-8CF3-9039A00AFDD7}"/>
                </a:ext>
              </a:extLst>
            </p:cNvPr>
            <p:cNvCxnSpPr/>
            <p:nvPr/>
          </p:nvCxnSpPr>
          <p:spPr>
            <a:xfrm>
              <a:off x="9615156" y="2652419"/>
              <a:ext cx="0" cy="618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ounded Rectangle 7">
              <a:extLst>
                <a:ext uri="{FF2B5EF4-FFF2-40B4-BE49-F238E27FC236}">
                  <a16:creationId xmlns:a16="http://schemas.microsoft.com/office/drawing/2014/main" id="{D945A8B7-9D6F-47D6-8D6F-7686E7384438}"/>
                </a:ext>
              </a:extLst>
            </p:cNvPr>
            <p:cNvSpPr/>
            <p:nvPr/>
          </p:nvSpPr>
          <p:spPr>
            <a:xfrm>
              <a:off x="7802768" y="1813621"/>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Tenant</a:t>
              </a:r>
            </a:p>
          </p:txBody>
        </p:sp>
        <p:sp>
          <p:nvSpPr>
            <p:cNvPr id="25" name="Rounded Rectangle 7">
              <a:extLst>
                <a:ext uri="{FF2B5EF4-FFF2-40B4-BE49-F238E27FC236}">
                  <a16:creationId xmlns:a16="http://schemas.microsoft.com/office/drawing/2014/main" id="{B47F4AF2-4BE3-41A6-8A61-C86782B148EF}"/>
                </a:ext>
              </a:extLst>
            </p:cNvPr>
            <p:cNvSpPr/>
            <p:nvPr/>
          </p:nvSpPr>
          <p:spPr>
            <a:xfrm>
              <a:off x="10623016" y="2367083"/>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Subscription</a:t>
              </a:r>
            </a:p>
          </p:txBody>
        </p:sp>
        <p:sp>
          <p:nvSpPr>
            <p:cNvPr id="26" name="Rounded Rectangle 19">
              <a:extLst>
                <a:ext uri="{FF2B5EF4-FFF2-40B4-BE49-F238E27FC236}">
                  <a16:creationId xmlns:a16="http://schemas.microsoft.com/office/drawing/2014/main" id="{FE0954FD-BC4E-466D-B8FE-615430085AAB}"/>
                </a:ext>
              </a:extLst>
            </p:cNvPr>
            <p:cNvSpPr/>
            <p:nvPr/>
          </p:nvSpPr>
          <p:spPr>
            <a:xfrm>
              <a:off x="10623016" y="3278735"/>
              <a:ext cx="1185265" cy="337558"/>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Resource Group</a:t>
              </a:r>
            </a:p>
          </p:txBody>
        </p:sp>
        <p:cxnSp>
          <p:nvCxnSpPr>
            <p:cNvPr id="27" name="Straight Connector 26">
              <a:extLst>
                <a:ext uri="{FF2B5EF4-FFF2-40B4-BE49-F238E27FC236}">
                  <a16:creationId xmlns:a16="http://schemas.microsoft.com/office/drawing/2014/main" id="{CBDC96CC-1D7E-4E74-BE02-60D47B8D2A4E}"/>
                </a:ext>
              </a:extLst>
            </p:cNvPr>
            <p:cNvCxnSpPr/>
            <p:nvPr/>
          </p:nvCxnSpPr>
          <p:spPr>
            <a:xfrm>
              <a:off x="11174413" y="2682398"/>
              <a:ext cx="0" cy="618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1EAA57C-E60C-4730-AC69-9C257114BF73}"/>
                </a:ext>
              </a:extLst>
            </p:cNvPr>
            <p:cNvCxnSpPr/>
            <p:nvPr/>
          </p:nvCxnSpPr>
          <p:spPr>
            <a:xfrm flipH="1">
              <a:off x="11160436" y="1658002"/>
              <a:ext cx="13977" cy="70908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Rounded Rectangle 7">
              <a:extLst>
                <a:ext uri="{FF2B5EF4-FFF2-40B4-BE49-F238E27FC236}">
                  <a16:creationId xmlns:a16="http://schemas.microsoft.com/office/drawing/2014/main" id="{FE02661A-B408-4E24-B00B-2D16B8F2A03E}"/>
                </a:ext>
              </a:extLst>
            </p:cNvPr>
            <p:cNvSpPr/>
            <p:nvPr/>
          </p:nvSpPr>
          <p:spPr>
            <a:xfrm>
              <a:off x="10623016" y="1813621"/>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Tenant</a:t>
              </a:r>
            </a:p>
          </p:txBody>
        </p:sp>
      </p:grpSp>
      <p:pic>
        <p:nvPicPr>
          <p:cNvPr id="31" name="Picture 30" descr="A screenshot of a computer&#10;&#10;Description generated with very high confidence">
            <a:extLst>
              <a:ext uri="{FF2B5EF4-FFF2-40B4-BE49-F238E27FC236}">
                <a16:creationId xmlns:a16="http://schemas.microsoft.com/office/drawing/2014/main" id="{79ED82E4-C9D2-4545-B82A-56680668975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502" y="460979"/>
            <a:ext cx="2613839" cy="1812640"/>
          </a:xfrm>
          <a:prstGeom prst="rect">
            <a:avLst/>
          </a:prstGeom>
        </p:spPr>
      </p:pic>
      <p:pic>
        <p:nvPicPr>
          <p:cNvPr id="33" name="Picture 32" descr="A screenshot of a cell phone&#10;&#10;Description generated with high confidence">
            <a:extLst>
              <a:ext uri="{FF2B5EF4-FFF2-40B4-BE49-F238E27FC236}">
                <a16:creationId xmlns:a16="http://schemas.microsoft.com/office/drawing/2014/main" id="{7CA647DA-D06A-4C09-8701-77683FACA7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72943" y="460979"/>
            <a:ext cx="2833375" cy="1840065"/>
          </a:xfrm>
          <a:prstGeom prst="rect">
            <a:avLst/>
          </a:prstGeom>
        </p:spPr>
      </p:pic>
      <p:pic>
        <p:nvPicPr>
          <p:cNvPr id="35" name="Picture 34" descr="A screenshot of a cell phone&#10;&#10;Description generated with very high confidence">
            <a:extLst>
              <a:ext uri="{FF2B5EF4-FFF2-40B4-BE49-F238E27FC236}">
                <a16:creationId xmlns:a16="http://schemas.microsoft.com/office/drawing/2014/main" id="{CEBBB0F6-BEEB-48DB-8DF2-2A484F448F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84920" y="432767"/>
            <a:ext cx="2760499" cy="1840852"/>
          </a:xfrm>
          <a:prstGeom prst="rect">
            <a:avLst/>
          </a:prstGeom>
        </p:spPr>
      </p:pic>
      <p:pic>
        <p:nvPicPr>
          <p:cNvPr id="38" name="Picture 37">
            <a:extLst>
              <a:ext uri="{FF2B5EF4-FFF2-40B4-BE49-F238E27FC236}">
                <a16:creationId xmlns:a16="http://schemas.microsoft.com/office/drawing/2014/main" id="{2F876789-DBF8-4338-9C20-BEE6D433CFE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73645" y="527888"/>
            <a:ext cx="1678822" cy="1678822"/>
          </a:xfrm>
          <a:prstGeom prst="rect">
            <a:avLst/>
          </a:prstGeom>
        </p:spPr>
      </p:pic>
      <p:sp>
        <p:nvSpPr>
          <p:cNvPr id="39" name="TextBox 38">
            <a:extLst>
              <a:ext uri="{FF2B5EF4-FFF2-40B4-BE49-F238E27FC236}">
                <a16:creationId xmlns:a16="http://schemas.microsoft.com/office/drawing/2014/main" id="{DEA1CEE0-B862-451D-9E34-8CBDAFF79858}"/>
              </a:ext>
            </a:extLst>
          </p:cNvPr>
          <p:cNvSpPr txBox="1"/>
          <p:nvPr/>
        </p:nvSpPr>
        <p:spPr>
          <a:xfrm>
            <a:off x="683465" y="2301044"/>
            <a:ext cx="14220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Portal</a:t>
            </a:r>
          </a:p>
        </p:txBody>
      </p:sp>
      <p:sp>
        <p:nvSpPr>
          <p:cNvPr id="40" name="TextBox 39">
            <a:extLst>
              <a:ext uri="{FF2B5EF4-FFF2-40B4-BE49-F238E27FC236}">
                <a16:creationId xmlns:a16="http://schemas.microsoft.com/office/drawing/2014/main" id="{EA520C42-D64A-4FA4-BCC0-6B5AC4C522DF}"/>
              </a:ext>
            </a:extLst>
          </p:cNvPr>
          <p:cNvSpPr txBox="1"/>
          <p:nvPr/>
        </p:nvSpPr>
        <p:spPr>
          <a:xfrm>
            <a:off x="3973356" y="2273619"/>
            <a:ext cx="11402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CLI</a:t>
            </a:r>
          </a:p>
        </p:txBody>
      </p:sp>
      <p:sp>
        <p:nvSpPr>
          <p:cNvPr id="41" name="TextBox 40">
            <a:extLst>
              <a:ext uri="{FF2B5EF4-FFF2-40B4-BE49-F238E27FC236}">
                <a16:creationId xmlns:a16="http://schemas.microsoft.com/office/drawing/2014/main" id="{43EC2DE6-F6C3-4E19-B5E8-4B48E5F4AA4B}"/>
              </a:ext>
            </a:extLst>
          </p:cNvPr>
          <p:cNvSpPr txBox="1"/>
          <p:nvPr/>
        </p:nvSpPr>
        <p:spPr>
          <a:xfrm>
            <a:off x="6936084" y="2264054"/>
            <a:ext cx="19352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PowerShell</a:t>
            </a:r>
          </a:p>
        </p:txBody>
      </p:sp>
      <p:sp>
        <p:nvSpPr>
          <p:cNvPr id="42" name="TextBox 41">
            <a:extLst>
              <a:ext uri="{FF2B5EF4-FFF2-40B4-BE49-F238E27FC236}">
                <a16:creationId xmlns:a16="http://schemas.microsoft.com/office/drawing/2014/main" id="{4AB99BB6-BDDE-4A38-ACDC-6D03F2111BDD}"/>
              </a:ext>
            </a:extLst>
          </p:cNvPr>
          <p:cNvSpPr txBox="1"/>
          <p:nvPr/>
        </p:nvSpPr>
        <p:spPr>
          <a:xfrm>
            <a:off x="9405184" y="2328726"/>
            <a:ext cx="30110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Resource Manager</a:t>
            </a:r>
          </a:p>
        </p:txBody>
      </p:sp>
      <p:pic>
        <p:nvPicPr>
          <p:cNvPr id="43" name="Picture 42">
            <a:extLst>
              <a:ext uri="{FF2B5EF4-FFF2-40B4-BE49-F238E27FC236}">
                <a16:creationId xmlns:a16="http://schemas.microsoft.com/office/drawing/2014/main" id="{40FB00B7-D76D-4BC8-93DD-935207436F0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31215" y="3151279"/>
            <a:ext cx="2563126" cy="1297623"/>
          </a:xfrm>
          <a:prstGeom prst="rect">
            <a:avLst/>
          </a:prstGeom>
        </p:spPr>
      </p:pic>
      <p:sp>
        <p:nvSpPr>
          <p:cNvPr id="45" name="TextBox 44">
            <a:extLst>
              <a:ext uri="{FF2B5EF4-FFF2-40B4-BE49-F238E27FC236}">
                <a16:creationId xmlns:a16="http://schemas.microsoft.com/office/drawing/2014/main" id="{C68DD26E-6A03-4E98-86CB-BED77A7F65F7}"/>
              </a:ext>
            </a:extLst>
          </p:cNvPr>
          <p:cNvSpPr txBox="1"/>
          <p:nvPr/>
        </p:nvSpPr>
        <p:spPr>
          <a:xfrm>
            <a:off x="901750" y="4448902"/>
            <a:ext cx="11674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API</a:t>
            </a:r>
          </a:p>
        </p:txBody>
      </p:sp>
    </p:spTree>
    <p:extLst>
      <p:ext uri="{BB962C8B-B14F-4D97-AF65-F5344CB8AC3E}">
        <p14:creationId xmlns:p14="http://schemas.microsoft.com/office/powerpoint/2010/main" val="3753618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61373" y="315192"/>
            <a:ext cx="5078461" cy="1867388"/>
          </a:xfrm>
        </p:spPr>
        <p:txBody>
          <a:bodyPr/>
          <a:lstStyle/>
          <a:p>
            <a:r>
              <a:rPr lang="en-US" sz="5399" spc="0" dirty="0">
                <a:gradFill>
                  <a:gsLst>
                    <a:gs pos="2920">
                      <a:schemeClr val="tx2"/>
                    </a:gs>
                    <a:gs pos="39000">
                      <a:schemeClr val="tx2"/>
                    </a:gs>
                  </a:gsLst>
                  <a:lin ang="5400000" scaled="0"/>
                </a:gradFill>
                <a:cs typeface="+mn-cs"/>
              </a:rPr>
              <a:t>Resource Providers</a:t>
            </a:r>
          </a:p>
        </p:txBody>
      </p:sp>
      <p:sp>
        <p:nvSpPr>
          <p:cNvPr id="3" name="Subtitle 2"/>
          <p:cNvSpPr>
            <a:spLocks noGrp="1"/>
          </p:cNvSpPr>
          <p:nvPr>
            <p:ph type="subTitle" idx="1"/>
          </p:nvPr>
        </p:nvSpPr>
        <p:spPr>
          <a:xfrm>
            <a:off x="6214533" y="2494609"/>
            <a:ext cx="5825067" cy="3892904"/>
          </a:xfrm>
        </p:spPr>
        <p:txBody>
          <a:bodyPr>
            <a:normAutofit fontScale="92500" lnSpcReduction="20000"/>
          </a:bodyPr>
          <a:lstStyle/>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sym typeface="Wingdings" panose="05000000000000000000" pitchFamily="2" charset="2"/>
              </a:rPr>
              <a:t>Individual resources</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sym typeface="Wingdings" panose="05000000000000000000" pitchFamily="2" charset="2"/>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sym typeface="Wingdings" panose="05000000000000000000" pitchFamily="2" charset="2"/>
              </a:rPr>
              <a:t>Provision resources in isolation</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Deployment becomes more complex</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sym typeface="Wingdings" panose="05000000000000000000" pitchFamily="2" charset="2"/>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sym typeface="Wingdings" panose="05000000000000000000" pitchFamily="2" charset="2"/>
              </a:rPr>
              <a:t>Management of app is </a:t>
            </a:r>
            <a:r>
              <a:rPr lang="en-US" sz="2400" dirty="0">
                <a:latin typeface="Segoe UI Light" panose="020B0502040204020203" pitchFamily="34" charset="0"/>
                <a:cs typeface="Segoe UI Light" panose="020B0502040204020203" pitchFamily="34" charset="0"/>
              </a:rPr>
              <a:t>challenging</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Proper use of resources becomes more abstract</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Isolation makes communication a challenge</a:t>
            </a:r>
          </a:p>
          <a:p>
            <a:endParaRPr lang="en-US" sz="2400" dirty="0">
              <a:latin typeface="Segoe UI Light" panose="020B0502040204020203" pitchFamily="34" charset="0"/>
              <a:cs typeface="Segoe UI Light" panose="020B0502040204020203" pitchFamily="34" charset="0"/>
            </a:endParaRPr>
          </a:p>
          <a:p>
            <a:pPr marL="346009" indent="-346009"/>
            <a:endParaRPr lang="en-US" dirty="0"/>
          </a:p>
        </p:txBody>
      </p:sp>
      <p:sp>
        <p:nvSpPr>
          <p:cNvPr id="335" name="Freeform 5"/>
          <p:cNvSpPr>
            <a:spLocks/>
          </p:cNvSpPr>
          <p:nvPr/>
        </p:nvSpPr>
        <p:spPr bwMode="auto">
          <a:xfrm>
            <a:off x="511407" y="31519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6" name="Freeform 6"/>
          <p:cNvSpPr>
            <a:spLocks/>
          </p:cNvSpPr>
          <p:nvPr/>
        </p:nvSpPr>
        <p:spPr bwMode="auto">
          <a:xfrm>
            <a:off x="509820" y="315191"/>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7" name="Freeform 10"/>
          <p:cNvSpPr>
            <a:spLocks/>
          </p:cNvSpPr>
          <p:nvPr/>
        </p:nvSpPr>
        <p:spPr bwMode="auto">
          <a:xfrm>
            <a:off x="704732" y="465867"/>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8" name="Freeform 11"/>
          <p:cNvSpPr>
            <a:spLocks/>
          </p:cNvSpPr>
          <p:nvPr/>
        </p:nvSpPr>
        <p:spPr bwMode="auto">
          <a:xfrm>
            <a:off x="704732" y="465867"/>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9" name="Freeform 12"/>
          <p:cNvSpPr>
            <a:spLocks/>
          </p:cNvSpPr>
          <p:nvPr/>
        </p:nvSpPr>
        <p:spPr bwMode="auto">
          <a:xfrm>
            <a:off x="863459" y="638880"/>
            <a:ext cx="157141" cy="415866"/>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0" name="Freeform 13"/>
          <p:cNvSpPr>
            <a:spLocks/>
          </p:cNvSpPr>
          <p:nvPr/>
        </p:nvSpPr>
        <p:spPr bwMode="auto">
          <a:xfrm>
            <a:off x="1058696" y="1073793"/>
            <a:ext cx="777764" cy="385709"/>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1" name="Freeform 14"/>
          <p:cNvSpPr>
            <a:spLocks/>
          </p:cNvSpPr>
          <p:nvPr/>
        </p:nvSpPr>
        <p:spPr bwMode="auto">
          <a:xfrm>
            <a:off x="1368213" y="781733"/>
            <a:ext cx="552372" cy="463484"/>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2" name="Freeform 15"/>
          <p:cNvSpPr>
            <a:spLocks/>
          </p:cNvSpPr>
          <p:nvPr/>
        </p:nvSpPr>
        <p:spPr bwMode="auto">
          <a:xfrm>
            <a:off x="1103140" y="491263"/>
            <a:ext cx="238091" cy="23015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3" name="Freeform 16"/>
          <p:cNvSpPr>
            <a:spLocks/>
          </p:cNvSpPr>
          <p:nvPr/>
        </p:nvSpPr>
        <p:spPr bwMode="auto">
          <a:xfrm>
            <a:off x="884095" y="1054745"/>
            <a:ext cx="174600" cy="439676"/>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4" name="Freeform 17"/>
          <p:cNvSpPr>
            <a:spLocks/>
          </p:cNvSpPr>
          <p:nvPr/>
        </p:nvSpPr>
        <p:spPr bwMode="auto">
          <a:xfrm>
            <a:off x="963458" y="721418"/>
            <a:ext cx="404756" cy="44285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5" name="Freeform 18"/>
          <p:cNvSpPr>
            <a:spLocks/>
          </p:cNvSpPr>
          <p:nvPr/>
        </p:nvSpPr>
        <p:spPr bwMode="auto">
          <a:xfrm>
            <a:off x="1258691" y="584912"/>
            <a:ext cx="552372" cy="244440"/>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6" name="Freeform 19"/>
          <p:cNvSpPr>
            <a:spLocks/>
          </p:cNvSpPr>
          <p:nvPr/>
        </p:nvSpPr>
        <p:spPr bwMode="auto">
          <a:xfrm>
            <a:off x="1561860" y="930937"/>
            <a:ext cx="280948" cy="279360"/>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7" name="Freeform 20"/>
          <p:cNvSpPr>
            <a:spLocks/>
          </p:cNvSpPr>
          <p:nvPr/>
        </p:nvSpPr>
        <p:spPr bwMode="auto">
          <a:xfrm>
            <a:off x="1311072" y="1242044"/>
            <a:ext cx="258726" cy="26031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8" name="Freeform 21"/>
          <p:cNvSpPr>
            <a:spLocks/>
          </p:cNvSpPr>
          <p:nvPr/>
        </p:nvSpPr>
        <p:spPr bwMode="auto">
          <a:xfrm>
            <a:off x="846000" y="856337"/>
            <a:ext cx="395232" cy="395232"/>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9" name="TextBox 348"/>
          <p:cNvSpPr txBox="1"/>
          <p:nvPr/>
        </p:nvSpPr>
        <p:spPr>
          <a:xfrm>
            <a:off x="508231" y="1770489"/>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Web Site</a:t>
            </a:r>
          </a:p>
        </p:txBody>
      </p:sp>
      <p:sp>
        <p:nvSpPr>
          <p:cNvPr id="350" name="Freeform 5"/>
          <p:cNvSpPr>
            <a:spLocks/>
          </p:cNvSpPr>
          <p:nvPr/>
        </p:nvSpPr>
        <p:spPr bwMode="auto">
          <a:xfrm>
            <a:off x="3168189" y="727283"/>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1" name="Freeform 6"/>
          <p:cNvSpPr>
            <a:spLocks/>
          </p:cNvSpPr>
          <p:nvPr/>
        </p:nvSpPr>
        <p:spPr bwMode="auto">
          <a:xfrm>
            <a:off x="3166602" y="72728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2" name="TextBox 351"/>
          <p:cNvSpPr txBox="1"/>
          <p:nvPr/>
        </p:nvSpPr>
        <p:spPr>
          <a:xfrm>
            <a:off x="3165013" y="2182579"/>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Storage</a:t>
            </a:r>
          </a:p>
        </p:txBody>
      </p:sp>
      <p:sp>
        <p:nvSpPr>
          <p:cNvPr id="353" name="Freeform 42"/>
          <p:cNvSpPr>
            <a:spLocks/>
          </p:cNvSpPr>
          <p:nvPr/>
        </p:nvSpPr>
        <p:spPr bwMode="auto">
          <a:xfrm>
            <a:off x="3478502" y="1149379"/>
            <a:ext cx="1114267" cy="780940"/>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4" name="Freeform 43"/>
          <p:cNvSpPr>
            <a:spLocks/>
          </p:cNvSpPr>
          <p:nvPr/>
        </p:nvSpPr>
        <p:spPr bwMode="auto">
          <a:xfrm>
            <a:off x="3478502" y="979542"/>
            <a:ext cx="1114267" cy="169839"/>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5" name="Rectangle 44"/>
          <p:cNvSpPr>
            <a:spLocks noChangeArrowheads="1"/>
          </p:cNvSpPr>
          <p:nvPr/>
        </p:nvSpPr>
        <p:spPr bwMode="auto">
          <a:xfrm>
            <a:off x="3807069"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6" name="Rectangle 45"/>
          <p:cNvSpPr>
            <a:spLocks noChangeArrowheads="1"/>
          </p:cNvSpPr>
          <p:nvPr/>
        </p:nvSpPr>
        <p:spPr bwMode="auto">
          <a:xfrm>
            <a:off x="3807069"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7" name="Rectangle 46"/>
          <p:cNvSpPr>
            <a:spLocks noChangeArrowheads="1"/>
          </p:cNvSpPr>
          <p:nvPr/>
        </p:nvSpPr>
        <p:spPr bwMode="auto">
          <a:xfrm>
            <a:off x="3807069"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8" name="Rectangle 47"/>
          <p:cNvSpPr>
            <a:spLocks noChangeArrowheads="1"/>
          </p:cNvSpPr>
          <p:nvPr/>
        </p:nvSpPr>
        <p:spPr bwMode="auto">
          <a:xfrm>
            <a:off x="3807069"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9" name="Rectangle 48"/>
          <p:cNvSpPr>
            <a:spLocks noChangeArrowheads="1"/>
          </p:cNvSpPr>
          <p:nvPr/>
        </p:nvSpPr>
        <p:spPr bwMode="auto">
          <a:xfrm>
            <a:off x="3807069"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0" name="Rectangle 49"/>
          <p:cNvSpPr>
            <a:spLocks noChangeArrowheads="1"/>
          </p:cNvSpPr>
          <p:nvPr/>
        </p:nvSpPr>
        <p:spPr bwMode="auto">
          <a:xfrm>
            <a:off x="3807069"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1" name="Rectangle 50"/>
          <p:cNvSpPr>
            <a:spLocks noChangeArrowheads="1"/>
          </p:cNvSpPr>
          <p:nvPr/>
        </p:nvSpPr>
        <p:spPr bwMode="auto">
          <a:xfrm>
            <a:off x="4054683"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2" name="Rectangle 51"/>
          <p:cNvSpPr>
            <a:spLocks noChangeArrowheads="1"/>
          </p:cNvSpPr>
          <p:nvPr/>
        </p:nvSpPr>
        <p:spPr bwMode="auto">
          <a:xfrm>
            <a:off x="4054683"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3" name="Rectangle 52"/>
          <p:cNvSpPr>
            <a:spLocks noChangeArrowheads="1"/>
          </p:cNvSpPr>
          <p:nvPr/>
        </p:nvSpPr>
        <p:spPr bwMode="auto">
          <a:xfrm>
            <a:off x="4054683"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4" name="Rectangle 53"/>
          <p:cNvSpPr>
            <a:spLocks noChangeArrowheads="1"/>
          </p:cNvSpPr>
          <p:nvPr/>
        </p:nvSpPr>
        <p:spPr bwMode="auto">
          <a:xfrm>
            <a:off x="4054683"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5" name="Rectangle 54"/>
          <p:cNvSpPr>
            <a:spLocks noChangeArrowheads="1"/>
          </p:cNvSpPr>
          <p:nvPr/>
        </p:nvSpPr>
        <p:spPr bwMode="auto">
          <a:xfrm>
            <a:off x="4054683"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6" name="Rectangle 55"/>
          <p:cNvSpPr>
            <a:spLocks noChangeArrowheads="1"/>
          </p:cNvSpPr>
          <p:nvPr/>
        </p:nvSpPr>
        <p:spPr bwMode="auto">
          <a:xfrm>
            <a:off x="3561041"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7" name="Rectangle 56"/>
          <p:cNvSpPr>
            <a:spLocks noChangeArrowheads="1"/>
          </p:cNvSpPr>
          <p:nvPr/>
        </p:nvSpPr>
        <p:spPr bwMode="auto">
          <a:xfrm>
            <a:off x="3561041"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8" name="Rectangle 57"/>
          <p:cNvSpPr>
            <a:spLocks noChangeArrowheads="1"/>
          </p:cNvSpPr>
          <p:nvPr/>
        </p:nvSpPr>
        <p:spPr bwMode="auto">
          <a:xfrm>
            <a:off x="3561041"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9" name="Rectangle 58"/>
          <p:cNvSpPr>
            <a:spLocks noChangeArrowheads="1"/>
          </p:cNvSpPr>
          <p:nvPr/>
        </p:nvSpPr>
        <p:spPr bwMode="auto">
          <a:xfrm>
            <a:off x="3561041"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0" name="Rectangle 59"/>
          <p:cNvSpPr>
            <a:spLocks noChangeArrowheads="1"/>
          </p:cNvSpPr>
          <p:nvPr/>
        </p:nvSpPr>
        <p:spPr bwMode="auto">
          <a:xfrm>
            <a:off x="3561041"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1" name="Rectangle 60"/>
          <p:cNvSpPr>
            <a:spLocks noChangeArrowheads="1"/>
          </p:cNvSpPr>
          <p:nvPr/>
        </p:nvSpPr>
        <p:spPr bwMode="auto">
          <a:xfrm>
            <a:off x="3561041"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2" name="Rectangle 61"/>
          <p:cNvSpPr>
            <a:spLocks noChangeArrowheads="1"/>
          </p:cNvSpPr>
          <p:nvPr/>
        </p:nvSpPr>
        <p:spPr bwMode="auto">
          <a:xfrm>
            <a:off x="3561041"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3" name="Rectangle 62"/>
          <p:cNvSpPr>
            <a:spLocks noChangeArrowheads="1"/>
          </p:cNvSpPr>
          <p:nvPr/>
        </p:nvSpPr>
        <p:spPr bwMode="auto">
          <a:xfrm>
            <a:off x="3561041" y="1723974"/>
            <a:ext cx="206345" cy="12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4" name="Rectangle 63"/>
          <p:cNvSpPr>
            <a:spLocks noChangeArrowheads="1"/>
          </p:cNvSpPr>
          <p:nvPr/>
        </p:nvSpPr>
        <p:spPr bwMode="auto">
          <a:xfrm>
            <a:off x="3807069"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5" name="Rectangle 64"/>
          <p:cNvSpPr>
            <a:spLocks noChangeArrowheads="1"/>
          </p:cNvSpPr>
          <p:nvPr/>
        </p:nvSpPr>
        <p:spPr bwMode="auto">
          <a:xfrm>
            <a:off x="4054683"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6" name="Rectangle 65"/>
          <p:cNvSpPr>
            <a:spLocks noChangeArrowheads="1"/>
          </p:cNvSpPr>
          <p:nvPr/>
        </p:nvSpPr>
        <p:spPr bwMode="auto">
          <a:xfrm>
            <a:off x="4303885"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7" name="Rectangle 66"/>
          <p:cNvSpPr>
            <a:spLocks noChangeArrowheads="1"/>
          </p:cNvSpPr>
          <p:nvPr/>
        </p:nvSpPr>
        <p:spPr bwMode="auto">
          <a:xfrm>
            <a:off x="4303885"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8" name="Rectangle 67"/>
          <p:cNvSpPr>
            <a:spLocks noChangeArrowheads="1"/>
          </p:cNvSpPr>
          <p:nvPr/>
        </p:nvSpPr>
        <p:spPr bwMode="auto">
          <a:xfrm>
            <a:off x="4303885"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9" name="Rectangle 68"/>
          <p:cNvSpPr>
            <a:spLocks noChangeArrowheads="1"/>
          </p:cNvSpPr>
          <p:nvPr/>
        </p:nvSpPr>
        <p:spPr bwMode="auto">
          <a:xfrm>
            <a:off x="4303885"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0" name="Freeform 69"/>
          <p:cNvSpPr>
            <a:spLocks noEditPoints="1"/>
          </p:cNvSpPr>
          <p:nvPr/>
        </p:nvSpPr>
        <p:spPr bwMode="auto">
          <a:xfrm>
            <a:off x="3513422" y="979542"/>
            <a:ext cx="938080"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1" name="Freeform 70"/>
          <p:cNvSpPr>
            <a:spLocks/>
          </p:cNvSpPr>
          <p:nvPr/>
        </p:nvSpPr>
        <p:spPr bwMode="auto">
          <a:xfrm>
            <a:off x="3773735" y="979542"/>
            <a:ext cx="36508"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2" name="Freeform 71"/>
          <p:cNvSpPr>
            <a:spLocks/>
          </p:cNvSpPr>
          <p:nvPr/>
        </p:nvSpPr>
        <p:spPr bwMode="auto">
          <a:xfrm>
            <a:off x="3516597" y="1930319"/>
            <a:ext cx="5555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3" name="Freeform 72"/>
          <p:cNvSpPr>
            <a:spLocks noEditPoints="1"/>
          </p:cNvSpPr>
          <p:nvPr/>
        </p:nvSpPr>
        <p:spPr bwMode="auto">
          <a:xfrm>
            <a:off x="3478501" y="1149379"/>
            <a:ext cx="814272" cy="780940"/>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4" name="Freeform 73"/>
          <p:cNvSpPr>
            <a:spLocks/>
          </p:cNvSpPr>
          <p:nvPr/>
        </p:nvSpPr>
        <p:spPr bwMode="auto">
          <a:xfrm>
            <a:off x="3478502" y="979542"/>
            <a:ext cx="969825" cy="169839"/>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5" name="Freeform 74"/>
          <p:cNvSpPr>
            <a:spLocks/>
          </p:cNvSpPr>
          <p:nvPr/>
        </p:nvSpPr>
        <p:spPr bwMode="auto">
          <a:xfrm>
            <a:off x="3807069" y="1392233"/>
            <a:ext cx="206345" cy="125396"/>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6" name="Freeform 75"/>
          <p:cNvSpPr>
            <a:spLocks/>
          </p:cNvSpPr>
          <p:nvPr/>
        </p:nvSpPr>
        <p:spPr bwMode="auto">
          <a:xfrm>
            <a:off x="3807069" y="1392233"/>
            <a:ext cx="206345" cy="125396"/>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7" name="Rectangle 76"/>
          <p:cNvSpPr>
            <a:spLocks noChangeArrowheads="1"/>
          </p:cNvSpPr>
          <p:nvPr/>
        </p:nvSpPr>
        <p:spPr bwMode="auto">
          <a:xfrm>
            <a:off x="3807069"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8" name="Rectangle 77"/>
          <p:cNvSpPr>
            <a:spLocks noChangeArrowheads="1"/>
          </p:cNvSpPr>
          <p:nvPr/>
        </p:nvSpPr>
        <p:spPr bwMode="auto">
          <a:xfrm>
            <a:off x="3807069"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9" name="Freeform 78"/>
          <p:cNvSpPr>
            <a:spLocks/>
          </p:cNvSpPr>
          <p:nvPr/>
        </p:nvSpPr>
        <p:spPr bwMode="auto">
          <a:xfrm>
            <a:off x="3807067" y="1557310"/>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0" name="Freeform 79"/>
          <p:cNvSpPr>
            <a:spLocks/>
          </p:cNvSpPr>
          <p:nvPr/>
        </p:nvSpPr>
        <p:spPr bwMode="auto">
          <a:xfrm>
            <a:off x="3807067" y="1557310"/>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1" name="Freeform 80"/>
          <p:cNvSpPr>
            <a:spLocks/>
          </p:cNvSpPr>
          <p:nvPr/>
        </p:nvSpPr>
        <p:spPr bwMode="auto">
          <a:xfrm>
            <a:off x="4054682" y="1392233"/>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2" name="Freeform 81"/>
          <p:cNvSpPr>
            <a:spLocks/>
          </p:cNvSpPr>
          <p:nvPr/>
        </p:nvSpPr>
        <p:spPr bwMode="auto">
          <a:xfrm>
            <a:off x="4054682" y="1392233"/>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3" name="Freeform 82"/>
          <p:cNvSpPr>
            <a:spLocks/>
          </p:cNvSpPr>
          <p:nvPr/>
        </p:nvSpPr>
        <p:spPr bwMode="auto">
          <a:xfrm>
            <a:off x="4054682" y="1227157"/>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4" name="Freeform 83"/>
          <p:cNvSpPr>
            <a:spLocks/>
          </p:cNvSpPr>
          <p:nvPr/>
        </p:nvSpPr>
        <p:spPr bwMode="auto">
          <a:xfrm>
            <a:off x="4054682" y="1227157"/>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5" name="Rectangle 84"/>
          <p:cNvSpPr>
            <a:spLocks noChangeArrowheads="1"/>
          </p:cNvSpPr>
          <p:nvPr/>
        </p:nvSpPr>
        <p:spPr bwMode="auto">
          <a:xfrm>
            <a:off x="3561041"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6" name="Rectangle 85"/>
          <p:cNvSpPr>
            <a:spLocks noChangeArrowheads="1"/>
          </p:cNvSpPr>
          <p:nvPr/>
        </p:nvSpPr>
        <p:spPr bwMode="auto">
          <a:xfrm>
            <a:off x="3561041"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7" name="Rectangle 86"/>
          <p:cNvSpPr>
            <a:spLocks noChangeArrowheads="1"/>
          </p:cNvSpPr>
          <p:nvPr/>
        </p:nvSpPr>
        <p:spPr bwMode="auto">
          <a:xfrm>
            <a:off x="3561041"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8" name="Rectangle 87"/>
          <p:cNvSpPr>
            <a:spLocks noChangeArrowheads="1"/>
          </p:cNvSpPr>
          <p:nvPr/>
        </p:nvSpPr>
        <p:spPr bwMode="auto">
          <a:xfrm>
            <a:off x="3561041"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9" name="Rectangle 88"/>
          <p:cNvSpPr>
            <a:spLocks noChangeArrowheads="1"/>
          </p:cNvSpPr>
          <p:nvPr/>
        </p:nvSpPr>
        <p:spPr bwMode="auto">
          <a:xfrm>
            <a:off x="3561041" y="1557310"/>
            <a:ext cx="206345" cy="125396"/>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0" name="Rectangle 89"/>
          <p:cNvSpPr>
            <a:spLocks noChangeArrowheads="1"/>
          </p:cNvSpPr>
          <p:nvPr/>
        </p:nvSpPr>
        <p:spPr bwMode="auto">
          <a:xfrm>
            <a:off x="3561041"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1" name="Freeform 90"/>
          <p:cNvSpPr>
            <a:spLocks/>
          </p:cNvSpPr>
          <p:nvPr/>
        </p:nvSpPr>
        <p:spPr bwMode="auto">
          <a:xfrm>
            <a:off x="3561041" y="1723974"/>
            <a:ext cx="201585"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2" name="Freeform 91"/>
          <p:cNvSpPr>
            <a:spLocks/>
          </p:cNvSpPr>
          <p:nvPr/>
        </p:nvSpPr>
        <p:spPr bwMode="auto">
          <a:xfrm>
            <a:off x="3561041" y="1723974"/>
            <a:ext cx="201585"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3" name="Freeform 5"/>
          <p:cNvSpPr>
            <a:spLocks/>
          </p:cNvSpPr>
          <p:nvPr/>
        </p:nvSpPr>
        <p:spPr bwMode="auto">
          <a:xfrm>
            <a:off x="1103139" y="3227603"/>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4" name="Freeform 6"/>
          <p:cNvSpPr>
            <a:spLocks/>
          </p:cNvSpPr>
          <p:nvPr/>
        </p:nvSpPr>
        <p:spPr bwMode="auto">
          <a:xfrm>
            <a:off x="1101551" y="322760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5" name="TextBox 404"/>
          <p:cNvSpPr txBox="1"/>
          <p:nvPr/>
        </p:nvSpPr>
        <p:spPr>
          <a:xfrm>
            <a:off x="1099963" y="4682900"/>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Database</a:t>
            </a:r>
          </a:p>
        </p:txBody>
      </p:sp>
      <p:sp>
        <p:nvSpPr>
          <p:cNvPr id="406" name="Freeform 22"/>
          <p:cNvSpPr>
            <a:spLocks/>
          </p:cNvSpPr>
          <p:nvPr/>
        </p:nvSpPr>
        <p:spPr bwMode="auto">
          <a:xfrm>
            <a:off x="1558795" y="3586081"/>
            <a:ext cx="431739" cy="987285"/>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7" name="Freeform 23"/>
          <p:cNvSpPr>
            <a:spLocks/>
          </p:cNvSpPr>
          <p:nvPr/>
        </p:nvSpPr>
        <p:spPr bwMode="auto">
          <a:xfrm>
            <a:off x="1985774" y="3586081"/>
            <a:ext cx="436501" cy="987285"/>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8" name="Oval 24"/>
          <p:cNvSpPr>
            <a:spLocks noChangeArrowheads="1"/>
          </p:cNvSpPr>
          <p:nvPr/>
        </p:nvSpPr>
        <p:spPr bwMode="auto">
          <a:xfrm>
            <a:off x="1558796" y="3430528"/>
            <a:ext cx="863477" cy="3111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9" name="Oval 25"/>
          <p:cNvSpPr>
            <a:spLocks noChangeArrowheads="1"/>
          </p:cNvSpPr>
          <p:nvPr/>
        </p:nvSpPr>
        <p:spPr bwMode="auto">
          <a:xfrm>
            <a:off x="1646097" y="3471798"/>
            <a:ext cx="688878" cy="206345"/>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0" name="Freeform 26"/>
          <p:cNvSpPr>
            <a:spLocks/>
          </p:cNvSpPr>
          <p:nvPr/>
        </p:nvSpPr>
        <p:spPr bwMode="auto">
          <a:xfrm>
            <a:off x="1646097" y="3471798"/>
            <a:ext cx="688878" cy="168251"/>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1" name="Freeform 27"/>
          <p:cNvSpPr>
            <a:spLocks noEditPoints="1"/>
          </p:cNvSpPr>
          <p:nvPr/>
        </p:nvSpPr>
        <p:spPr bwMode="auto">
          <a:xfrm>
            <a:off x="1676255" y="3935282"/>
            <a:ext cx="628561" cy="353962"/>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2" name="Freeform 28"/>
          <p:cNvSpPr>
            <a:spLocks/>
          </p:cNvSpPr>
          <p:nvPr/>
        </p:nvSpPr>
        <p:spPr bwMode="auto">
          <a:xfrm>
            <a:off x="1755619" y="3998774"/>
            <a:ext cx="150791" cy="22539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3" name="Freeform 29"/>
          <p:cNvSpPr>
            <a:spLocks/>
          </p:cNvSpPr>
          <p:nvPr/>
        </p:nvSpPr>
        <p:spPr bwMode="auto">
          <a:xfrm>
            <a:off x="2119106" y="3992424"/>
            <a:ext cx="87300" cy="84126"/>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4" name="Freeform 30"/>
          <p:cNvSpPr>
            <a:spLocks/>
          </p:cNvSpPr>
          <p:nvPr/>
        </p:nvSpPr>
        <p:spPr bwMode="auto">
          <a:xfrm>
            <a:off x="2117517" y="4136866"/>
            <a:ext cx="103173" cy="92062"/>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5" name="Freeform 5"/>
          <p:cNvSpPr>
            <a:spLocks/>
          </p:cNvSpPr>
          <p:nvPr/>
        </p:nvSpPr>
        <p:spPr bwMode="auto">
          <a:xfrm>
            <a:off x="3805797" y="3800048"/>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6" name="Freeform 6"/>
          <p:cNvSpPr>
            <a:spLocks/>
          </p:cNvSpPr>
          <p:nvPr/>
        </p:nvSpPr>
        <p:spPr bwMode="auto">
          <a:xfrm>
            <a:off x="3804210" y="3800047"/>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7" name="TextBox 416"/>
          <p:cNvSpPr txBox="1"/>
          <p:nvPr/>
        </p:nvSpPr>
        <p:spPr>
          <a:xfrm>
            <a:off x="3802621" y="5255345"/>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Virtual Machine</a:t>
            </a:r>
          </a:p>
        </p:txBody>
      </p:sp>
      <p:sp>
        <p:nvSpPr>
          <p:cNvPr id="418" name="Freeform 31"/>
          <p:cNvSpPr>
            <a:spLocks/>
          </p:cNvSpPr>
          <p:nvPr/>
        </p:nvSpPr>
        <p:spPr bwMode="auto">
          <a:xfrm>
            <a:off x="4306602" y="4900590"/>
            <a:ext cx="760305" cy="222218"/>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9" name="Freeform 32"/>
          <p:cNvSpPr>
            <a:spLocks noEditPoints="1"/>
          </p:cNvSpPr>
          <p:nvPr/>
        </p:nvSpPr>
        <p:spPr bwMode="auto">
          <a:xfrm>
            <a:off x="4106605" y="4049811"/>
            <a:ext cx="1163473" cy="85077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0" name="Freeform 33"/>
          <p:cNvSpPr>
            <a:spLocks/>
          </p:cNvSpPr>
          <p:nvPr/>
        </p:nvSpPr>
        <p:spPr bwMode="auto">
          <a:xfrm>
            <a:off x="4193905" y="4138698"/>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1" name="Freeform 34"/>
          <p:cNvSpPr>
            <a:spLocks/>
          </p:cNvSpPr>
          <p:nvPr/>
        </p:nvSpPr>
        <p:spPr bwMode="auto">
          <a:xfrm>
            <a:off x="4193905" y="4138698"/>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2" name="Freeform 35"/>
          <p:cNvSpPr>
            <a:spLocks/>
          </p:cNvSpPr>
          <p:nvPr/>
        </p:nvSpPr>
        <p:spPr bwMode="auto">
          <a:xfrm>
            <a:off x="4106605" y="4049811"/>
            <a:ext cx="1092045" cy="85077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3" name="Freeform 36"/>
          <p:cNvSpPr>
            <a:spLocks/>
          </p:cNvSpPr>
          <p:nvPr/>
        </p:nvSpPr>
        <p:spPr bwMode="auto">
          <a:xfrm>
            <a:off x="4193905" y="4138698"/>
            <a:ext cx="901573" cy="671418"/>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4" name="Rectangle 37"/>
          <p:cNvSpPr>
            <a:spLocks noChangeArrowheads="1"/>
          </p:cNvSpPr>
          <p:nvPr/>
        </p:nvSpPr>
        <p:spPr bwMode="auto">
          <a:xfrm>
            <a:off x="4306602" y="5052967"/>
            <a:ext cx="760305" cy="698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5" name="Oval 38"/>
          <p:cNvSpPr>
            <a:spLocks noChangeArrowheads="1"/>
          </p:cNvSpPr>
          <p:nvPr/>
        </p:nvSpPr>
        <p:spPr bwMode="auto">
          <a:xfrm>
            <a:off x="4666913" y="4081555"/>
            <a:ext cx="31745" cy="33334"/>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6" name="Freeform 39"/>
          <p:cNvSpPr>
            <a:spLocks/>
          </p:cNvSpPr>
          <p:nvPr/>
        </p:nvSpPr>
        <p:spPr bwMode="auto">
          <a:xfrm>
            <a:off x="4476440" y="4216476"/>
            <a:ext cx="419040" cy="246028"/>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7" name="Freeform 40"/>
          <p:cNvSpPr>
            <a:spLocks/>
          </p:cNvSpPr>
          <p:nvPr/>
        </p:nvSpPr>
        <p:spPr bwMode="auto">
          <a:xfrm>
            <a:off x="4447869" y="4383137"/>
            <a:ext cx="215869" cy="368248"/>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8" name="Freeform 41"/>
          <p:cNvSpPr>
            <a:spLocks/>
          </p:cNvSpPr>
          <p:nvPr/>
        </p:nvSpPr>
        <p:spPr bwMode="auto">
          <a:xfrm>
            <a:off x="4709769" y="4384726"/>
            <a:ext cx="215869" cy="36666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41771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4556825" cy="5105209"/>
          </a:xfrm>
        </p:spPr>
        <p:txBody>
          <a:bodyPr/>
          <a:lstStyle/>
          <a:p>
            <a:pPr>
              <a:lnSpc>
                <a:spcPct val="100000"/>
              </a:lnSpc>
              <a:spcBef>
                <a:spcPts val="0"/>
              </a:spcBef>
              <a:spcAft>
                <a:spcPts val="1765"/>
              </a:spcAft>
            </a:pPr>
            <a:r>
              <a:rPr lang="en-US" sz="2353" dirty="0"/>
              <a:t>Logical groups of multiple resources of similar or different types</a:t>
            </a:r>
          </a:p>
          <a:p>
            <a:pPr>
              <a:lnSpc>
                <a:spcPct val="100000"/>
              </a:lnSpc>
              <a:spcBef>
                <a:spcPts val="0"/>
              </a:spcBef>
              <a:spcAft>
                <a:spcPts val="1765"/>
              </a:spcAft>
            </a:pPr>
            <a:r>
              <a:rPr lang="en-US" sz="2353" dirty="0"/>
              <a:t>Every resource must be in a resource group, cannot be in more than one</a:t>
            </a:r>
          </a:p>
          <a:p>
            <a:pPr>
              <a:lnSpc>
                <a:spcPct val="100000"/>
              </a:lnSpc>
              <a:spcBef>
                <a:spcPts val="0"/>
              </a:spcBef>
              <a:spcAft>
                <a:spcPts val="1765"/>
              </a:spcAft>
            </a:pPr>
            <a:r>
              <a:rPr lang="en-US" sz="2353" dirty="0"/>
              <a:t>Resources inside resource group may span across regions</a:t>
            </a:r>
          </a:p>
          <a:p>
            <a:pPr>
              <a:lnSpc>
                <a:spcPct val="100000"/>
              </a:lnSpc>
              <a:spcBef>
                <a:spcPts val="0"/>
              </a:spcBef>
              <a:spcAft>
                <a:spcPts val="1765"/>
              </a:spcAft>
            </a:pPr>
            <a:r>
              <a:rPr lang="en-US" sz="2353" dirty="0"/>
              <a:t>Resource Group has a location for storing metadata</a:t>
            </a:r>
          </a:p>
          <a:p>
            <a:endParaRPr lang="en-US" sz="2353" dirty="0"/>
          </a:p>
        </p:txBody>
      </p:sp>
      <p:sp>
        <p:nvSpPr>
          <p:cNvPr id="3" name="Title 2"/>
          <p:cNvSpPr>
            <a:spLocks noGrp="1"/>
          </p:cNvSpPr>
          <p:nvPr>
            <p:ph type="title"/>
          </p:nvPr>
        </p:nvSpPr>
        <p:spPr/>
        <p:txBody>
          <a:bodyPr/>
          <a:lstStyle/>
          <a:p>
            <a:r>
              <a:rPr lang="en-US" dirty="0"/>
              <a:t>Resource Groups</a:t>
            </a:r>
          </a:p>
        </p:txBody>
      </p:sp>
      <p:grpSp>
        <p:nvGrpSpPr>
          <p:cNvPr id="4" name="Group 3"/>
          <p:cNvGrpSpPr>
            <a:grpSpLocks noChangeAspect="1"/>
          </p:cNvGrpSpPr>
          <p:nvPr/>
        </p:nvGrpSpPr>
        <p:grpSpPr bwMode="auto">
          <a:xfrm>
            <a:off x="5722490" y="1216866"/>
            <a:ext cx="4841540" cy="4624082"/>
            <a:chOff x="405" y="668"/>
            <a:chExt cx="3117" cy="2977"/>
          </a:xfrm>
        </p:grpSpPr>
        <p:sp>
          <p:nvSpPr>
            <p:cNvPr id="5"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1"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2"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3"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4"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5"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6"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7"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8"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9"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0"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1"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2"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3"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4"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5"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6"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7"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8"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9"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0"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1"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2"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3"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4"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5"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6"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7"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8"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9"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0"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1"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2"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3"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4"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5"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6" name="Rectangle 45"/>
            <p:cNvSpPr>
              <a:spLocks noChangeArrowheads="1"/>
            </p:cNvSpPr>
            <p:nvPr/>
          </p:nvSpPr>
          <p:spPr bwMode="auto">
            <a:xfrm>
              <a:off x="1025"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7"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8" name="Rectangle 47"/>
            <p:cNvSpPr>
              <a:spLocks noChangeArrowheads="1"/>
            </p:cNvSpPr>
            <p:nvPr/>
          </p:nvSpPr>
          <p:spPr bwMode="auto">
            <a:xfrm>
              <a:off x="1025"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9"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0" name="Rectangle 49"/>
            <p:cNvSpPr>
              <a:spLocks noChangeArrowheads="1"/>
            </p:cNvSpPr>
            <p:nvPr/>
          </p:nvSpPr>
          <p:spPr bwMode="auto">
            <a:xfrm>
              <a:off x="1025" y="2681"/>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1"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2"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3" name="Rectangle 52"/>
            <p:cNvSpPr>
              <a:spLocks noChangeArrowheads="1"/>
            </p:cNvSpPr>
            <p:nvPr/>
          </p:nvSpPr>
          <p:spPr bwMode="auto">
            <a:xfrm>
              <a:off x="1181"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4"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5" name="Rectangle 54"/>
            <p:cNvSpPr>
              <a:spLocks noChangeArrowheads="1"/>
            </p:cNvSpPr>
            <p:nvPr/>
          </p:nvSpPr>
          <p:spPr bwMode="auto">
            <a:xfrm>
              <a:off x="1181"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6"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7" name="Rectangle 56"/>
            <p:cNvSpPr>
              <a:spLocks noChangeArrowheads="1"/>
            </p:cNvSpPr>
            <p:nvPr/>
          </p:nvSpPr>
          <p:spPr bwMode="auto">
            <a:xfrm>
              <a:off x="870"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8"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9" name="Rectangle 58"/>
            <p:cNvSpPr>
              <a:spLocks noChangeArrowheads="1"/>
            </p:cNvSpPr>
            <p:nvPr/>
          </p:nvSpPr>
          <p:spPr bwMode="auto">
            <a:xfrm>
              <a:off x="870"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0"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1" name="Rectangle 60"/>
            <p:cNvSpPr>
              <a:spLocks noChangeArrowheads="1"/>
            </p:cNvSpPr>
            <p:nvPr/>
          </p:nvSpPr>
          <p:spPr bwMode="auto">
            <a:xfrm>
              <a:off x="870" y="2681"/>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2"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3" name="Rectangle 62"/>
            <p:cNvSpPr>
              <a:spLocks noChangeArrowheads="1"/>
            </p:cNvSpPr>
            <p:nvPr/>
          </p:nvSpPr>
          <p:spPr bwMode="auto">
            <a:xfrm>
              <a:off x="870" y="2786"/>
              <a:ext cx="130" cy="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4"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5"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6"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7"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8"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9"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0"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1"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2"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3"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4"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5"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6"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7"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8" name="Rectangle 77"/>
            <p:cNvSpPr>
              <a:spLocks noChangeArrowheads="1"/>
            </p:cNvSpPr>
            <p:nvPr/>
          </p:nvSpPr>
          <p:spPr bwMode="auto">
            <a:xfrm>
              <a:off x="1025"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9"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0"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1"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2"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3"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4"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5"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6" name="Rectangle 85"/>
            <p:cNvSpPr>
              <a:spLocks noChangeArrowheads="1"/>
            </p:cNvSpPr>
            <p:nvPr/>
          </p:nvSpPr>
          <p:spPr bwMode="auto">
            <a:xfrm>
              <a:off x="870"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7"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8" name="Rectangle 87"/>
            <p:cNvSpPr>
              <a:spLocks noChangeArrowheads="1"/>
            </p:cNvSpPr>
            <p:nvPr/>
          </p:nvSpPr>
          <p:spPr bwMode="auto">
            <a:xfrm>
              <a:off x="870"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9"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0" name="Rectangle 89"/>
            <p:cNvSpPr>
              <a:spLocks noChangeArrowheads="1"/>
            </p:cNvSpPr>
            <p:nvPr/>
          </p:nvSpPr>
          <p:spPr bwMode="auto">
            <a:xfrm>
              <a:off x="870" y="2681"/>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1"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2"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3" name="Rectangle 92"/>
            <p:cNvSpPr>
              <a:spLocks noChangeArrowheads="1"/>
            </p:cNvSpPr>
            <p:nvPr/>
          </p:nvSpPr>
          <p:spPr bwMode="auto">
            <a:xfrm>
              <a:off x="1487" y="2092"/>
              <a:ext cx="361"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RESOU</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4" name="Rectangle 93"/>
            <p:cNvSpPr>
              <a:spLocks noChangeArrowheads="1"/>
            </p:cNvSpPr>
            <p:nvPr/>
          </p:nvSpPr>
          <p:spPr bwMode="auto">
            <a:xfrm>
              <a:off x="1838" y="2092"/>
              <a:ext cx="72"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5" name="Rectangle 94"/>
            <p:cNvSpPr>
              <a:spLocks noChangeArrowheads="1"/>
            </p:cNvSpPr>
            <p:nvPr/>
          </p:nvSpPr>
          <p:spPr bwMode="auto">
            <a:xfrm>
              <a:off x="1906" y="2092"/>
              <a:ext cx="243"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CE G</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6" name="Rectangle 95"/>
            <p:cNvSpPr>
              <a:spLocks noChangeArrowheads="1"/>
            </p:cNvSpPr>
            <p:nvPr/>
          </p:nvSpPr>
          <p:spPr bwMode="auto">
            <a:xfrm>
              <a:off x="2142" y="2092"/>
              <a:ext cx="72"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7" name="Rectangle 96"/>
            <p:cNvSpPr>
              <a:spLocks noChangeArrowheads="1"/>
            </p:cNvSpPr>
            <p:nvPr/>
          </p:nvSpPr>
          <p:spPr bwMode="auto">
            <a:xfrm>
              <a:off x="2210" y="2092"/>
              <a:ext cx="235"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OUP</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8"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9"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0"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1"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2"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3"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4"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5"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6"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grpSp>
    </p:spTree>
    <p:extLst>
      <p:ext uri="{BB962C8B-B14F-4D97-AF65-F5344CB8AC3E}">
        <p14:creationId xmlns:p14="http://schemas.microsoft.com/office/powerpoint/2010/main" val="8877085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Creating a template</a:t>
            </a:r>
          </a:p>
        </p:txBody>
      </p:sp>
      <p:sp>
        <p:nvSpPr>
          <p:cNvPr id="6" name="Text Placeholder 5"/>
          <p:cNvSpPr>
            <a:spLocks noGrp="1"/>
          </p:cNvSpPr>
          <p:nvPr>
            <p:ph type="body" sz="quarter" idx="11"/>
          </p:nvPr>
        </p:nvSpPr>
        <p:spPr>
          <a:xfrm>
            <a:off x="269239" y="1189495"/>
            <a:ext cx="11653523" cy="5370729"/>
          </a:xfrm>
        </p:spPr>
        <p:txBody>
          <a:bodyPr/>
          <a:lstStyle/>
          <a:p>
            <a:r>
              <a:rPr lang="en-US" dirty="0"/>
              <a:t>Visual Studio</a:t>
            </a:r>
          </a:p>
          <a:p>
            <a:pPr lvl="1"/>
            <a:r>
              <a:rPr lang="en-US" dirty="0"/>
              <a:t>Resource Group project type contains a UI to help add resources to a template</a:t>
            </a:r>
          </a:p>
          <a:p>
            <a:pPr lvl="1"/>
            <a:r>
              <a:rPr lang="en-US" dirty="0" err="1"/>
              <a:t>Intellisense</a:t>
            </a:r>
            <a:r>
              <a:rPr lang="en-US" dirty="0"/>
              <a:t> helps you spot syntax errors and tips on schema definition</a:t>
            </a:r>
          </a:p>
          <a:p>
            <a:pPr lvl="1"/>
            <a:endParaRPr lang="en-US" dirty="0"/>
          </a:p>
          <a:p>
            <a:r>
              <a:rPr lang="en-US" dirty="0"/>
              <a:t>Visual Studio code</a:t>
            </a:r>
          </a:p>
          <a:p>
            <a:pPr lvl="1"/>
            <a:r>
              <a:rPr lang="en-US" dirty="0"/>
              <a:t>No IDE, but can be configured for ARM template usage through an extension</a:t>
            </a:r>
          </a:p>
          <a:p>
            <a:pPr lvl="1"/>
            <a:endParaRPr lang="en-US" dirty="0"/>
          </a:p>
          <a:p>
            <a:r>
              <a:rPr lang="en-US" dirty="0" err="1"/>
              <a:t>Quickstart</a:t>
            </a:r>
            <a:r>
              <a:rPr lang="en-US" dirty="0"/>
              <a:t> templates</a:t>
            </a:r>
          </a:p>
          <a:p>
            <a:pPr lvl="1"/>
            <a:r>
              <a:rPr lang="en-US" dirty="0">
                <a:solidFill>
                  <a:schemeClr val="tx1"/>
                </a:solidFill>
                <a:hlinkClick r:id="rId3"/>
              </a:rPr>
              <a:t>https://github.com/Azure/azure-quickstart-templates</a:t>
            </a:r>
            <a:endParaRPr lang="en-US" dirty="0">
              <a:solidFill>
                <a:schemeClr val="tx1"/>
              </a:solidFill>
            </a:endParaRPr>
          </a:p>
          <a:p>
            <a:pPr lvl="1"/>
            <a:endParaRPr lang="en-US" dirty="0"/>
          </a:p>
          <a:p>
            <a:pPr lvl="1"/>
            <a:r>
              <a:rPr lang="en-US" sz="3921" dirty="0">
                <a:gradFill>
                  <a:gsLst>
                    <a:gs pos="1250">
                      <a:schemeClr val="tx1"/>
                    </a:gs>
                    <a:gs pos="99000">
                      <a:schemeClr val="tx1"/>
                    </a:gs>
                  </a:gsLst>
                  <a:lin ang="5400000" scaled="0"/>
                </a:gradFill>
                <a:latin typeface="+mj-lt"/>
              </a:rPr>
              <a:t>Export Template from existing Resource Group</a:t>
            </a:r>
          </a:p>
          <a:p>
            <a:pPr lvl="1"/>
            <a:r>
              <a:rPr lang="en-US" dirty="0"/>
              <a:t>To duplicate or slightly modify an existing template</a:t>
            </a:r>
          </a:p>
        </p:txBody>
      </p:sp>
    </p:spTree>
    <p:extLst>
      <p:ext uri="{BB962C8B-B14F-4D97-AF65-F5344CB8AC3E}">
        <p14:creationId xmlns:p14="http://schemas.microsoft.com/office/powerpoint/2010/main" val="163780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E92D93-3EA2-41E4-B06A-02041252D467}"/>
              </a:ext>
            </a:extLst>
          </p:cNvPr>
          <p:cNvSpPr/>
          <p:nvPr/>
        </p:nvSpPr>
        <p:spPr bwMode="auto">
          <a:xfrm>
            <a:off x="329411" y="1806082"/>
            <a:ext cx="10961441" cy="236267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t>The template</a:t>
            </a:r>
          </a:p>
        </p:txBody>
      </p:sp>
      <p:sp>
        <p:nvSpPr>
          <p:cNvPr id="6" name="Text Placeholder 5"/>
          <p:cNvSpPr>
            <a:spLocks noGrp="1"/>
          </p:cNvSpPr>
          <p:nvPr>
            <p:ph type="body" sz="quarter" idx="11"/>
          </p:nvPr>
        </p:nvSpPr>
        <p:spPr>
          <a:xfrm>
            <a:off x="269239" y="1189495"/>
            <a:ext cx="11653523" cy="4779345"/>
          </a:xfrm>
        </p:spPr>
        <p:txBody>
          <a:bodyPr/>
          <a:lstStyle/>
          <a:p>
            <a:r>
              <a:rPr lang="en-US" dirty="0"/>
              <a:t>Structure and elements</a:t>
            </a:r>
          </a:p>
          <a:p>
            <a:r>
              <a:rPr lang="en-US" sz="1568" dirty="0">
                <a:solidFill>
                  <a:schemeClr val="bg1"/>
                </a:solidFill>
                <a:latin typeface="Consolas" panose="020B0609020204030204" pitchFamily="49" charset="0"/>
              </a:rPr>
              <a:t>{</a:t>
            </a:r>
          </a:p>
          <a:p>
            <a:r>
              <a:rPr lang="de-DE" sz="1568" dirty="0">
                <a:solidFill>
                  <a:schemeClr val="bg1"/>
                </a:solidFill>
                <a:latin typeface="Consolas" panose="020B0609020204030204" pitchFamily="49" charset="0"/>
              </a:rPr>
              <a:t>   "$schema": "http://schema.management.azure.com/schemas/2015-01-01/deploymentTemplate.json#",</a:t>
            </a:r>
          </a:p>
          <a:p>
            <a:r>
              <a:rPr lang="en-US" sz="1568" dirty="0">
                <a:solidFill>
                  <a:schemeClr val="bg1"/>
                </a:solidFill>
                <a:latin typeface="Consolas" panose="020B0609020204030204" pitchFamily="49" charset="0"/>
              </a:rPr>
              <a:t>   "</a:t>
            </a:r>
            <a:r>
              <a:rPr lang="en-US" sz="1568" dirty="0" err="1">
                <a:solidFill>
                  <a:schemeClr val="bg1"/>
                </a:solidFill>
                <a:latin typeface="Consolas" panose="020B0609020204030204" pitchFamily="49" charset="0"/>
              </a:rPr>
              <a:t>contentVersion</a:t>
            </a:r>
            <a:r>
              <a:rPr lang="en-US" sz="1568" dirty="0">
                <a:solidFill>
                  <a:schemeClr val="bg1"/>
                </a:solidFill>
                <a:latin typeface="Consolas" panose="020B0609020204030204" pitchFamily="49" charset="0"/>
              </a:rPr>
              <a:t>": "",</a:t>
            </a:r>
          </a:p>
          <a:p>
            <a:r>
              <a:rPr lang="en-US" sz="1568" dirty="0">
                <a:solidFill>
                  <a:schemeClr val="bg1"/>
                </a:solidFill>
                <a:latin typeface="Consolas" panose="020B0609020204030204" pitchFamily="49" charset="0"/>
              </a:rPr>
              <a:t>   "parameters": {  },</a:t>
            </a:r>
          </a:p>
          <a:p>
            <a:r>
              <a:rPr lang="en-US" sz="1568" dirty="0">
                <a:solidFill>
                  <a:schemeClr val="bg1"/>
                </a:solidFill>
                <a:latin typeface="Consolas" panose="020B0609020204030204" pitchFamily="49" charset="0"/>
              </a:rPr>
              <a:t>   "variables": {  },</a:t>
            </a:r>
          </a:p>
          <a:p>
            <a:r>
              <a:rPr lang="en-US" sz="1568" dirty="0">
                <a:solidFill>
                  <a:schemeClr val="bg1"/>
                </a:solidFill>
                <a:latin typeface="Consolas" panose="020B0609020204030204" pitchFamily="49" charset="0"/>
              </a:rPr>
              <a:t>   "resources": [  ],</a:t>
            </a:r>
          </a:p>
          <a:p>
            <a:r>
              <a:rPr lang="en-US" sz="1568" dirty="0">
                <a:solidFill>
                  <a:schemeClr val="bg1"/>
                </a:solidFill>
                <a:latin typeface="Consolas" panose="020B0609020204030204" pitchFamily="49" charset="0"/>
              </a:rPr>
              <a:t>   "outputs": {  }</a:t>
            </a:r>
          </a:p>
          <a:p>
            <a:r>
              <a:rPr lang="en-US" sz="1568" dirty="0">
                <a:solidFill>
                  <a:schemeClr val="bg1"/>
                </a:solidFill>
                <a:latin typeface="Consolas" panose="020B0609020204030204" pitchFamily="49" charset="0"/>
              </a:rPr>
              <a:t>}</a:t>
            </a:r>
          </a:p>
          <a:p>
            <a:endParaRPr lang="en-US" dirty="0"/>
          </a:p>
          <a:p>
            <a:r>
              <a:rPr lang="en-US" dirty="0"/>
              <a:t>Declarative syntax</a:t>
            </a:r>
          </a:p>
          <a:p>
            <a:r>
              <a:rPr lang="en-US" sz="1961" dirty="0"/>
              <a:t>Allows you to declare the resources you want to have without having to write the script sequence of commands required to create it.</a:t>
            </a:r>
          </a:p>
        </p:txBody>
      </p:sp>
    </p:spTree>
    <p:extLst>
      <p:ext uri="{BB962C8B-B14F-4D97-AF65-F5344CB8AC3E}">
        <p14:creationId xmlns:p14="http://schemas.microsoft.com/office/powerpoint/2010/main" val="397628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Parameters</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7207" y="1654889"/>
            <a:ext cx="10174627" cy="4836896"/>
          </a:xfrm>
          <a:prstGeom prst="rect">
            <a:avLst/>
          </a:prstGeom>
        </p:spPr>
      </p:pic>
    </p:spTree>
    <p:extLst>
      <p:ext uri="{BB962C8B-B14F-4D97-AF65-F5344CB8AC3E}">
        <p14:creationId xmlns:p14="http://schemas.microsoft.com/office/powerpoint/2010/main" val="14099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Variables</a:t>
            </a:r>
          </a:p>
        </p:txBody>
      </p:sp>
      <p:sp>
        <p:nvSpPr>
          <p:cNvPr id="5" name="Text Placeholder 4"/>
          <p:cNvSpPr>
            <a:spLocks noGrp="1"/>
          </p:cNvSpPr>
          <p:nvPr>
            <p:ph type="body" sz="quarter" idx="10"/>
          </p:nvPr>
        </p:nvSpPr>
        <p:spPr>
          <a:xfrm>
            <a:off x="269240" y="1197639"/>
            <a:ext cx="11653522" cy="4851759"/>
          </a:xfrm>
        </p:spPr>
        <p:txBody>
          <a:bodyPr/>
          <a:lstStyle/>
          <a:p>
            <a:r>
              <a:rPr lang="en-US" sz="1765" dirty="0">
                <a:solidFill>
                  <a:srgbClr val="A31515"/>
                </a:solidFill>
              </a:rPr>
              <a:t>"variables"</a:t>
            </a:r>
            <a:r>
              <a:rPr lang="en-US" sz="1765" dirty="0">
                <a:solidFill>
                  <a:srgbClr val="000000"/>
                </a:solidFill>
              </a:rPr>
              <a:t>: {</a:t>
            </a:r>
          </a:p>
          <a:p>
            <a:r>
              <a:rPr lang="en-US" sz="1765" dirty="0">
                <a:solidFill>
                  <a:srgbClr val="000000"/>
                </a:solidFill>
              </a:rPr>
              <a:t>  </a:t>
            </a:r>
            <a:r>
              <a:rPr lang="en-US" sz="1765" dirty="0">
                <a:solidFill>
                  <a:srgbClr val="2E75B6"/>
                </a:solidFill>
              </a:rPr>
              <a:t>"</a:t>
            </a:r>
            <a:r>
              <a:rPr lang="en-US" sz="1765" dirty="0" err="1">
                <a:solidFill>
                  <a:srgbClr val="2E75B6"/>
                </a:solidFill>
              </a:rPr>
              <a:t>storageAccountName</a:t>
            </a:r>
            <a:r>
              <a:rPr lang="en-US" sz="1765" dirty="0">
                <a:solidFill>
                  <a:srgbClr val="2E75B6"/>
                </a:solidFill>
              </a:rPr>
              <a:t>"</a:t>
            </a:r>
            <a:r>
              <a:rPr lang="en-US" sz="1765" dirty="0">
                <a:solidFill>
                  <a:srgbClr val="000000"/>
                </a:solidFill>
              </a:rPr>
              <a:t>: </a:t>
            </a:r>
            <a:r>
              <a:rPr lang="en-US" sz="1765" dirty="0">
                <a:solidFill>
                  <a:srgbClr val="A31515"/>
                </a:solidFill>
              </a:rPr>
              <a:t>"[</a:t>
            </a:r>
            <a:r>
              <a:rPr lang="en-US" sz="1765" dirty="0" err="1">
                <a:solidFill>
                  <a:srgbClr val="A31515"/>
                </a:solidFill>
              </a:rPr>
              <a:t>concat</a:t>
            </a:r>
            <a:r>
              <a:rPr lang="en-US" sz="1765" dirty="0">
                <a:solidFill>
                  <a:srgbClr val="A31515"/>
                </a:solidFill>
              </a:rPr>
              <a:t>(</a:t>
            </a:r>
            <a:r>
              <a:rPr lang="en-US" sz="1765" dirty="0" err="1">
                <a:solidFill>
                  <a:srgbClr val="A31515"/>
                </a:solidFill>
              </a:rPr>
              <a:t>uniquestring</a:t>
            </a:r>
            <a:r>
              <a:rPr lang="en-US" sz="1765" dirty="0">
                <a:solidFill>
                  <a:srgbClr val="A31515"/>
                </a:solidFill>
              </a:rPr>
              <a:t>(</a:t>
            </a:r>
            <a:r>
              <a:rPr lang="en-US" sz="1765" dirty="0" err="1">
                <a:solidFill>
                  <a:srgbClr val="A31515"/>
                </a:solidFill>
              </a:rPr>
              <a:t>resourceGroup</a:t>
            </a:r>
            <a:r>
              <a:rPr lang="en-US" sz="1765" dirty="0">
                <a:solidFill>
                  <a:srgbClr val="A31515"/>
                </a:solidFill>
              </a:rPr>
              <a:t>().id), '</a:t>
            </a:r>
            <a:r>
              <a:rPr lang="en-US" sz="1765" dirty="0" err="1">
                <a:solidFill>
                  <a:srgbClr val="A31515"/>
                </a:solidFill>
              </a:rPr>
              <a:t>sawinvm</a:t>
            </a:r>
            <a:r>
              <a:rPr lang="en-US" sz="1765" dirty="0">
                <a:solidFill>
                  <a:srgbClr val="A31515"/>
                </a:solidFill>
              </a:rPr>
              <a:t>')]"</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nicName</a:t>
            </a:r>
            <a:r>
              <a:rPr lang="en-US" sz="1765" dirty="0">
                <a:solidFill>
                  <a:srgbClr val="2E75B6"/>
                </a:solidFill>
              </a:rPr>
              <a:t>"</a:t>
            </a:r>
            <a:r>
              <a:rPr lang="en-US" sz="1765" dirty="0">
                <a:solidFill>
                  <a:srgbClr val="000000"/>
                </a:solidFill>
              </a:rPr>
              <a:t>: </a:t>
            </a:r>
            <a:r>
              <a:rPr lang="en-US" sz="1765" dirty="0">
                <a:solidFill>
                  <a:srgbClr val="A31515"/>
                </a:solidFill>
              </a:rPr>
              <a:t>"myVMNic"</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subnetRef</a:t>
            </a:r>
            <a:r>
              <a:rPr lang="en-US" sz="1765" dirty="0">
                <a:solidFill>
                  <a:srgbClr val="2E75B6"/>
                </a:solidFill>
              </a:rPr>
              <a:t>"</a:t>
            </a:r>
            <a:r>
              <a:rPr lang="en-US" sz="1765" dirty="0">
                <a:solidFill>
                  <a:srgbClr val="000000"/>
                </a:solidFill>
              </a:rPr>
              <a:t>: </a:t>
            </a:r>
            <a:r>
              <a:rPr lang="en-US" sz="1765" dirty="0">
                <a:solidFill>
                  <a:srgbClr val="A31515"/>
                </a:solidFill>
              </a:rPr>
              <a:t>"[</a:t>
            </a:r>
            <a:r>
              <a:rPr lang="en-US" sz="1765" dirty="0" err="1">
                <a:solidFill>
                  <a:srgbClr val="A31515"/>
                </a:solidFill>
              </a:rPr>
              <a:t>resourceId</a:t>
            </a:r>
            <a:r>
              <a:rPr lang="en-US" sz="1765" dirty="0">
                <a:solidFill>
                  <a:srgbClr val="A31515"/>
                </a:solidFill>
              </a:rPr>
              <a:t>('Microsoft.Network/virtualNetworks/subnets', 	parameters('</a:t>
            </a:r>
            <a:r>
              <a:rPr lang="en-US" sz="1765" dirty="0" err="1">
                <a:solidFill>
                  <a:srgbClr val="A31515"/>
                </a:solidFill>
              </a:rPr>
              <a:t>virtualNetworkName</a:t>
            </a:r>
            <a:r>
              <a:rPr lang="en-US" sz="1765" dirty="0">
                <a:solidFill>
                  <a:srgbClr val="A31515"/>
                </a:solidFill>
              </a:rPr>
              <a:t>'), parameters('</a:t>
            </a:r>
            <a:r>
              <a:rPr lang="en-US" sz="1765" dirty="0" err="1">
                <a:solidFill>
                  <a:srgbClr val="A31515"/>
                </a:solidFill>
              </a:rPr>
              <a:t>subnetName</a:t>
            </a:r>
            <a:r>
              <a:rPr lang="en-US" sz="1765" dirty="0">
                <a:solidFill>
                  <a:srgbClr val="A31515"/>
                </a:solidFill>
              </a:rPr>
              <a:t>'))]"</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environmentSettings</a:t>
            </a:r>
            <a:r>
              <a:rPr lang="en-US" sz="1765" dirty="0">
                <a:solidFill>
                  <a:srgbClr val="2E75B6"/>
                </a:solidFill>
              </a:rPr>
              <a:t>"</a:t>
            </a:r>
            <a:r>
              <a:rPr lang="en-US" sz="1765" dirty="0">
                <a:solidFill>
                  <a:srgbClr val="000000"/>
                </a:solidFill>
              </a:rPr>
              <a:t>: {</a:t>
            </a:r>
          </a:p>
          <a:p>
            <a:r>
              <a:rPr lang="en-US" sz="1765" dirty="0">
                <a:solidFill>
                  <a:srgbClr val="000000"/>
                </a:solidFill>
              </a:rPr>
              <a:t>    </a:t>
            </a:r>
            <a:r>
              <a:rPr lang="en-US" sz="1765" dirty="0">
                <a:solidFill>
                  <a:srgbClr val="2E75B6"/>
                </a:solidFill>
              </a:rPr>
              <a:t>"test"</a:t>
            </a:r>
            <a:r>
              <a:rPr lang="en-US" sz="1765" dirty="0">
                <a:solidFill>
                  <a:srgbClr val="000000"/>
                </a:solidFill>
              </a:rPr>
              <a:t>: {</a:t>
            </a:r>
          </a:p>
          <a:p>
            <a:r>
              <a:rPr lang="en-US" sz="1765" dirty="0">
                <a:solidFill>
                  <a:srgbClr val="000000"/>
                </a:solidFill>
              </a:rPr>
              <a:t>      </a:t>
            </a:r>
            <a:r>
              <a:rPr lang="en-US" sz="1765" dirty="0">
                <a:solidFill>
                  <a:srgbClr val="2E75B6"/>
                </a:solidFill>
              </a:rPr>
              <a:t>"</a:t>
            </a:r>
            <a:r>
              <a:rPr lang="en-US" sz="1765" dirty="0" err="1">
                <a:solidFill>
                  <a:srgbClr val="2E75B6"/>
                </a:solidFill>
              </a:rPr>
              <a:t>instancesSize</a:t>
            </a:r>
            <a:r>
              <a:rPr lang="en-US" sz="1765" dirty="0">
                <a:solidFill>
                  <a:srgbClr val="2E75B6"/>
                </a:solidFill>
              </a:rPr>
              <a:t>"</a:t>
            </a:r>
            <a:r>
              <a:rPr lang="en-US" sz="1765" dirty="0">
                <a:solidFill>
                  <a:srgbClr val="000000"/>
                </a:solidFill>
              </a:rPr>
              <a:t>: </a:t>
            </a:r>
            <a:r>
              <a:rPr lang="en-US" sz="1765" dirty="0">
                <a:solidFill>
                  <a:srgbClr val="A31515"/>
                </a:solidFill>
              </a:rPr>
              <a:t>"Small"</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instancesCount</a:t>
            </a:r>
            <a:r>
              <a:rPr lang="en-US" sz="1765" dirty="0">
                <a:solidFill>
                  <a:srgbClr val="2E75B6"/>
                </a:solidFill>
              </a:rPr>
              <a:t>"</a:t>
            </a:r>
            <a:r>
              <a:rPr lang="en-US" sz="1765" dirty="0">
                <a:solidFill>
                  <a:srgbClr val="000000"/>
                </a:solidFill>
              </a:rPr>
              <a:t>: 1</a:t>
            </a:r>
          </a:p>
          <a:p>
            <a:r>
              <a:rPr lang="en-US" sz="1765" dirty="0">
                <a:solidFill>
                  <a:srgbClr val="000000"/>
                </a:solidFill>
              </a:rPr>
              <a:t>    },</a:t>
            </a:r>
          </a:p>
          <a:p>
            <a:r>
              <a:rPr lang="en-US" sz="1765" dirty="0">
                <a:solidFill>
                  <a:srgbClr val="000000"/>
                </a:solidFill>
              </a:rPr>
              <a:t>    </a:t>
            </a:r>
            <a:r>
              <a:rPr lang="en-US" sz="1765" dirty="0">
                <a:solidFill>
                  <a:srgbClr val="2E75B6"/>
                </a:solidFill>
              </a:rPr>
              <a:t>"prod"</a:t>
            </a:r>
            <a:r>
              <a:rPr lang="en-US" sz="1765" dirty="0">
                <a:solidFill>
                  <a:srgbClr val="000000"/>
                </a:solidFill>
              </a:rPr>
              <a:t>: {</a:t>
            </a:r>
          </a:p>
          <a:p>
            <a:r>
              <a:rPr lang="en-US" sz="1765" dirty="0">
                <a:solidFill>
                  <a:srgbClr val="000000"/>
                </a:solidFill>
              </a:rPr>
              <a:t>      </a:t>
            </a:r>
            <a:r>
              <a:rPr lang="en-US" sz="1765" dirty="0">
                <a:solidFill>
                  <a:srgbClr val="2E75B6"/>
                </a:solidFill>
              </a:rPr>
              <a:t>"</a:t>
            </a:r>
            <a:r>
              <a:rPr lang="en-US" sz="1765" dirty="0" err="1">
                <a:solidFill>
                  <a:srgbClr val="2E75B6"/>
                </a:solidFill>
              </a:rPr>
              <a:t>instancesSize</a:t>
            </a:r>
            <a:r>
              <a:rPr lang="en-US" sz="1765" dirty="0">
                <a:solidFill>
                  <a:srgbClr val="2E75B6"/>
                </a:solidFill>
              </a:rPr>
              <a:t>"</a:t>
            </a:r>
            <a:r>
              <a:rPr lang="en-US" sz="1765" dirty="0">
                <a:solidFill>
                  <a:srgbClr val="000000"/>
                </a:solidFill>
              </a:rPr>
              <a:t>: </a:t>
            </a:r>
            <a:r>
              <a:rPr lang="en-US" sz="1765" dirty="0">
                <a:solidFill>
                  <a:srgbClr val="A31515"/>
                </a:solidFill>
              </a:rPr>
              <a:t>"Large"</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instancesCount</a:t>
            </a:r>
            <a:r>
              <a:rPr lang="en-US" sz="1765" dirty="0">
                <a:solidFill>
                  <a:srgbClr val="2E75B6"/>
                </a:solidFill>
              </a:rPr>
              <a:t>"</a:t>
            </a:r>
            <a:r>
              <a:rPr lang="en-US" sz="1765" dirty="0">
                <a:solidFill>
                  <a:srgbClr val="000000"/>
                </a:solidFill>
              </a:rPr>
              <a:t>: 4</a:t>
            </a:r>
          </a:p>
          <a:p>
            <a:r>
              <a:rPr lang="en-US" sz="1765" dirty="0">
                <a:solidFill>
                  <a:srgbClr val="000000"/>
                </a:solidFill>
              </a:rPr>
              <a:t>    }</a:t>
            </a:r>
          </a:p>
          <a:p>
            <a:r>
              <a:rPr lang="en-US" sz="1765" dirty="0">
                <a:solidFill>
                  <a:srgbClr val="000000"/>
                </a:solidFill>
              </a:rPr>
              <a:t>  }</a:t>
            </a:r>
          </a:p>
          <a:p>
            <a:r>
              <a:rPr lang="en-US" sz="1765" dirty="0">
                <a:solidFill>
                  <a:srgbClr val="000000"/>
                </a:solidFill>
              </a:rPr>
              <a:t>}</a:t>
            </a:r>
            <a:endParaRPr lang="en-US" sz="1765" dirty="0"/>
          </a:p>
        </p:txBody>
      </p:sp>
    </p:spTree>
    <p:extLst>
      <p:ext uri="{BB962C8B-B14F-4D97-AF65-F5344CB8AC3E}">
        <p14:creationId xmlns:p14="http://schemas.microsoft.com/office/powerpoint/2010/main" val="174870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Resources</a:t>
            </a:r>
          </a:p>
        </p:txBody>
      </p:sp>
      <p:sp>
        <p:nvSpPr>
          <p:cNvPr id="5" name="Text Placeholder 4"/>
          <p:cNvSpPr>
            <a:spLocks noGrp="1"/>
          </p:cNvSpPr>
          <p:nvPr>
            <p:ph type="body" sz="quarter" idx="10"/>
          </p:nvPr>
        </p:nvSpPr>
        <p:spPr>
          <a:xfrm>
            <a:off x="269240" y="1197638"/>
            <a:ext cx="11653522" cy="5177624"/>
          </a:xfrm>
        </p:spPr>
        <p:txBody>
          <a:bodyPr/>
          <a:lstStyle/>
          <a:p>
            <a:r>
              <a:rPr lang="en-US" sz="1568" dirty="0">
                <a:solidFill>
                  <a:srgbClr val="000000"/>
                </a:solidFill>
              </a:rPr>
              <a:t>{     </a:t>
            </a:r>
            <a:r>
              <a:rPr lang="en-US" sz="1568" dirty="0">
                <a:solidFill>
                  <a:srgbClr val="2E75B6"/>
                </a:solidFill>
              </a:rPr>
              <a:t>"type"</a:t>
            </a:r>
            <a:r>
              <a:rPr lang="en-US" sz="1568" dirty="0">
                <a:solidFill>
                  <a:srgbClr val="000000"/>
                </a:solidFill>
              </a:rPr>
              <a:t>: </a:t>
            </a:r>
            <a:r>
              <a:rPr lang="en-US" sz="1568" dirty="0">
                <a:solidFill>
                  <a:srgbClr val="A31515"/>
                </a:solidFill>
              </a:rPr>
              <a:t>"Microsoft.Storage/storageAccounts"</a:t>
            </a:r>
            <a:r>
              <a:rPr lang="en-US" sz="1568" dirty="0">
                <a:solidFill>
                  <a:srgbClr val="000000"/>
                </a:solidFill>
              </a:rPr>
              <a:t>,</a:t>
            </a:r>
          </a:p>
          <a:p>
            <a:r>
              <a:rPr lang="en-US" sz="1568" dirty="0">
                <a:solidFill>
                  <a:srgbClr val="000000"/>
                </a:solidFill>
              </a:rPr>
              <a:t>      </a:t>
            </a:r>
            <a:r>
              <a:rPr lang="en-US" sz="1568" dirty="0">
                <a:solidFill>
                  <a:srgbClr val="2E75B6"/>
                </a:solidFill>
              </a:rPr>
              <a:t>"name"</a:t>
            </a:r>
            <a:r>
              <a:rPr lang="en-US" sz="1568" dirty="0">
                <a:solidFill>
                  <a:srgbClr val="000000"/>
                </a:solidFill>
              </a:rPr>
              <a:t>: </a:t>
            </a:r>
            <a:r>
              <a:rPr lang="en-US" sz="1568" dirty="0">
                <a:solidFill>
                  <a:srgbClr val="A31515"/>
                </a:solidFill>
              </a:rPr>
              <a:t>"[variables('</a:t>
            </a:r>
            <a:r>
              <a:rPr lang="en-US" sz="1568" dirty="0" err="1">
                <a:solidFill>
                  <a:srgbClr val="A31515"/>
                </a:solidFill>
              </a:rPr>
              <a:t>storageAccountName</a:t>
            </a:r>
            <a:r>
              <a:rPr lang="en-US" sz="1568" dirty="0">
                <a:solidFill>
                  <a:srgbClr val="A31515"/>
                </a:solidFill>
              </a:rPr>
              <a:t>')]"</a:t>
            </a:r>
            <a:r>
              <a:rPr lang="en-US" sz="1568" dirty="0">
                <a:solidFill>
                  <a:srgbClr val="000000"/>
                </a:solidFill>
              </a:rPr>
              <a:t>,</a:t>
            </a:r>
          </a:p>
          <a:p>
            <a:r>
              <a:rPr lang="en-US" sz="1568" dirty="0">
                <a:solidFill>
                  <a:srgbClr val="000000"/>
                </a:solidFill>
              </a:rPr>
              <a:t>      </a:t>
            </a:r>
            <a:r>
              <a:rPr lang="en-US" sz="1568" dirty="0">
                <a:solidFill>
                  <a:srgbClr val="2E75B6"/>
                </a:solidFill>
              </a:rPr>
              <a:t>"</a:t>
            </a:r>
            <a:r>
              <a:rPr lang="en-US" sz="1568" dirty="0" err="1">
                <a:solidFill>
                  <a:srgbClr val="2E75B6"/>
                </a:solidFill>
              </a:rPr>
              <a:t>apiVersion</a:t>
            </a:r>
            <a:r>
              <a:rPr lang="en-US" sz="1568" dirty="0">
                <a:solidFill>
                  <a:srgbClr val="2E75B6"/>
                </a:solidFill>
              </a:rPr>
              <a:t>"</a:t>
            </a:r>
            <a:r>
              <a:rPr lang="en-US" sz="1568" dirty="0">
                <a:solidFill>
                  <a:srgbClr val="000000"/>
                </a:solidFill>
              </a:rPr>
              <a:t>: </a:t>
            </a:r>
            <a:r>
              <a:rPr lang="en-US" sz="1568" dirty="0">
                <a:solidFill>
                  <a:srgbClr val="A31515"/>
                </a:solidFill>
              </a:rPr>
              <a:t>"2016-01-01"</a:t>
            </a:r>
            <a:r>
              <a:rPr lang="en-US" sz="1568" dirty="0">
                <a:solidFill>
                  <a:srgbClr val="000000"/>
                </a:solidFill>
              </a:rPr>
              <a:t>,</a:t>
            </a:r>
          </a:p>
          <a:p>
            <a:r>
              <a:rPr lang="en-US" sz="1568" dirty="0">
                <a:solidFill>
                  <a:srgbClr val="000000"/>
                </a:solidFill>
              </a:rPr>
              <a:t>      </a:t>
            </a:r>
            <a:r>
              <a:rPr lang="en-US" sz="1568" dirty="0">
                <a:solidFill>
                  <a:srgbClr val="2E75B6"/>
                </a:solidFill>
              </a:rPr>
              <a:t>"location"</a:t>
            </a:r>
            <a:r>
              <a:rPr lang="en-US" sz="1568" dirty="0">
                <a:solidFill>
                  <a:srgbClr val="000000"/>
                </a:solidFill>
              </a:rPr>
              <a:t>: </a:t>
            </a:r>
            <a:r>
              <a:rPr lang="en-US" sz="1568" dirty="0">
                <a:solidFill>
                  <a:srgbClr val="A31515"/>
                </a:solidFill>
              </a:rPr>
              <a:t>"[</a:t>
            </a:r>
            <a:r>
              <a:rPr lang="en-US" sz="1568" dirty="0" err="1">
                <a:solidFill>
                  <a:srgbClr val="A31515"/>
                </a:solidFill>
              </a:rPr>
              <a:t>resourceGroup</a:t>
            </a:r>
            <a:r>
              <a:rPr lang="en-US" sz="1568" dirty="0">
                <a:solidFill>
                  <a:srgbClr val="A31515"/>
                </a:solidFill>
              </a:rPr>
              <a:t>().location]"</a:t>
            </a:r>
            <a:r>
              <a:rPr lang="en-US" sz="1568" dirty="0">
                <a:solidFill>
                  <a:srgbClr val="000000"/>
                </a:solidFill>
              </a:rPr>
              <a:t>,</a:t>
            </a:r>
          </a:p>
          <a:p>
            <a:r>
              <a:rPr lang="en-US" sz="1568" dirty="0">
                <a:solidFill>
                  <a:srgbClr val="000000"/>
                </a:solidFill>
              </a:rPr>
              <a:t>      </a:t>
            </a:r>
            <a:r>
              <a:rPr lang="en-US" sz="1568" dirty="0">
                <a:solidFill>
                  <a:srgbClr val="2E75B6"/>
                </a:solidFill>
              </a:rPr>
              <a:t>"</a:t>
            </a:r>
            <a:r>
              <a:rPr lang="en-US" sz="1568" dirty="0" err="1">
                <a:solidFill>
                  <a:srgbClr val="2E75B6"/>
                </a:solidFill>
              </a:rPr>
              <a:t>sku</a:t>
            </a:r>
            <a:r>
              <a:rPr lang="en-US" sz="1568" dirty="0">
                <a:solidFill>
                  <a:srgbClr val="2E75B6"/>
                </a:solidFill>
              </a:rPr>
              <a:t>"</a:t>
            </a:r>
            <a:r>
              <a:rPr lang="en-US" sz="1568" dirty="0">
                <a:solidFill>
                  <a:srgbClr val="000000"/>
                </a:solidFill>
              </a:rPr>
              <a:t>: {</a:t>
            </a:r>
          </a:p>
          <a:p>
            <a:r>
              <a:rPr lang="en-US" sz="1568" dirty="0">
                <a:solidFill>
                  <a:srgbClr val="000000"/>
                </a:solidFill>
              </a:rPr>
              <a:t>        </a:t>
            </a:r>
            <a:r>
              <a:rPr lang="en-US" sz="1568" dirty="0">
                <a:solidFill>
                  <a:srgbClr val="2E75B6"/>
                </a:solidFill>
              </a:rPr>
              <a:t>"name"</a:t>
            </a:r>
            <a:r>
              <a:rPr lang="en-US" sz="1568" dirty="0">
                <a:solidFill>
                  <a:srgbClr val="000000"/>
                </a:solidFill>
              </a:rPr>
              <a:t>: </a:t>
            </a:r>
            <a:r>
              <a:rPr lang="en-US" sz="1568" dirty="0">
                <a:solidFill>
                  <a:srgbClr val="A31515"/>
                </a:solidFill>
              </a:rPr>
              <a:t>"</a:t>
            </a:r>
            <a:r>
              <a:rPr lang="en-US" sz="1568" dirty="0" err="1">
                <a:solidFill>
                  <a:srgbClr val="A31515"/>
                </a:solidFill>
              </a:rPr>
              <a:t>Standard_LRS</a:t>
            </a:r>
            <a:r>
              <a:rPr lang="en-US" sz="1568" dirty="0">
                <a:solidFill>
                  <a:srgbClr val="A31515"/>
                </a:solidFill>
              </a:rPr>
              <a:t>"</a:t>
            </a:r>
            <a:endParaRPr lang="en-US" sz="1568" dirty="0">
              <a:solidFill>
                <a:srgbClr val="000000"/>
              </a:solidFill>
            </a:endParaRPr>
          </a:p>
          <a:p>
            <a:r>
              <a:rPr lang="en-US" sz="1568" dirty="0">
                <a:solidFill>
                  <a:srgbClr val="000000"/>
                </a:solidFill>
              </a:rPr>
              <a:t>      },</a:t>
            </a:r>
          </a:p>
          <a:p>
            <a:r>
              <a:rPr lang="en-US" sz="1568" dirty="0">
                <a:solidFill>
                  <a:srgbClr val="000000"/>
                </a:solidFill>
              </a:rPr>
              <a:t>      </a:t>
            </a:r>
            <a:r>
              <a:rPr lang="en-US" sz="1568" dirty="0">
                <a:solidFill>
                  <a:srgbClr val="2E75B6"/>
                </a:solidFill>
              </a:rPr>
              <a:t>"kind"</a:t>
            </a:r>
            <a:r>
              <a:rPr lang="en-US" sz="1568" dirty="0">
                <a:solidFill>
                  <a:srgbClr val="000000"/>
                </a:solidFill>
              </a:rPr>
              <a:t>: </a:t>
            </a:r>
            <a:r>
              <a:rPr lang="en-US" sz="1568" dirty="0">
                <a:solidFill>
                  <a:srgbClr val="A31515"/>
                </a:solidFill>
              </a:rPr>
              <a:t>"</a:t>
            </a:r>
            <a:r>
              <a:rPr lang="en-US" sz="1568" dirty="0" err="1">
                <a:solidFill>
                  <a:srgbClr val="A31515"/>
                </a:solidFill>
              </a:rPr>
              <a:t>BlobStorage</a:t>
            </a:r>
            <a:r>
              <a:rPr lang="en-US" sz="1568" dirty="0">
                <a:solidFill>
                  <a:srgbClr val="A31515"/>
                </a:solidFill>
              </a:rPr>
              <a:t>"</a:t>
            </a:r>
            <a:r>
              <a:rPr lang="en-US" sz="1568" dirty="0">
                <a:solidFill>
                  <a:srgbClr val="000000"/>
                </a:solidFill>
              </a:rPr>
              <a:t>,</a:t>
            </a:r>
          </a:p>
          <a:p>
            <a:r>
              <a:rPr lang="en-US" sz="1568" dirty="0">
                <a:solidFill>
                  <a:srgbClr val="000000"/>
                </a:solidFill>
              </a:rPr>
              <a:t>      </a:t>
            </a:r>
            <a:r>
              <a:rPr lang="en-US" sz="1568" dirty="0">
                <a:solidFill>
                  <a:srgbClr val="2E75B6"/>
                </a:solidFill>
              </a:rPr>
              <a:t>"properties"</a:t>
            </a:r>
            <a:r>
              <a:rPr lang="en-US" sz="1568" dirty="0">
                <a:solidFill>
                  <a:srgbClr val="000000"/>
                </a:solidFill>
              </a:rPr>
              <a:t>: { </a:t>
            </a:r>
            <a:r>
              <a:rPr lang="en-US" sz="1568" dirty="0">
                <a:solidFill>
                  <a:srgbClr val="2E75B6"/>
                </a:solidFill>
              </a:rPr>
              <a:t>"</a:t>
            </a:r>
            <a:r>
              <a:rPr lang="en-US" sz="1568" dirty="0" err="1">
                <a:solidFill>
                  <a:srgbClr val="2E75B6"/>
                </a:solidFill>
              </a:rPr>
              <a:t>accessTier</a:t>
            </a:r>
            <a:r>
              <a:rPr lang="en-US" sz="1568" dirty="0">
                <a:solidFill>
                  <a:srgbClr val="2E75B6"/>
                </a:solidFill>
              </a:rPr>
              <a:t>"</a:t>
            </a:r>
            <a:r>
              <a:rPr lang="en-US" sz="1568" dirty="0">
                <a:solidFill>
                  <a:srgbClr val="000000"/>
                </a:solidFill>
              </a:rPr>
              <a:t>: </a:t>
            </a:r>
            <a:r>
              <a:rPr lang="en-US" sz="1568" dirty="0">
                <a:solidFill>
                  <a:srgbClr val="A31515"/>
                </a:solidFill>
              </a:rPr>
              <a:t>"Hot"</a:t>
            </a:r>
            <a:r>
              <a:rPr lang="en-US" sz="1568" dirty="0">
                <a:solidFill>
                  <a:srgbClr val="000000"/>
                </a:solidFill>
              </a:rPr>
              <a:t> }</a:t>
            </a:r>
          </a:p>
          <a:p>
            <a:r>
              <a:rPr lang="en-US" sz="1568" dirty="0">
                <a:solidFill>
                  <a:srgbClr val="000000"/>
                </a:solidFill>
              </a:rPr>
              <a:t>},</a:t>
            </a:r>
          </a:p>
          <a:p>
            <a:endParaRPr lang="en-US" sz="1568" dirty="0">
              <a:solidFill>
                <a:srgbClr val="000000"/>
              </a:solidFill>
            </a:endParaRPr>
          </a:p>
          <a:p>
            <a:r>
              <a:rPr lang="en-US" sz="1568" dirty="0">
                <a:solidFill>
                  <a:srgbClr val="000000"/>
                </a:solidFill>
              </a:rPr>
              <a:t>{   </a:t>
            </a:r>
            <a:r>
              <a:rPr lang="en-US" sz="1568" dirty="0">
                <a:solidFill>
                  <a:srgbClr val="2E75B6"/>
                </a:solidFill>
              </a:rPr>
              <a:t>"type"</a:t>
            </a:r>
            <a:r>
              <a:rPr lang="en-US" sz="1568" dirty="0">
                <a:solidFill>
                  <a:srgbClr val="000000"/>
                </a:solidFill>
              </a:rPr>
              <a:t>: </a:t>
            </a:r>
            <a:r>
              <a:rPr lang="en-US" sz="1568" dirty="0">
                <a:solidFill>
                  <a:srgbClr val="A31515"/>
                </a:solidFill>
              </a:rPr>
              <a:t>"Microsoft.Storage/storageAccounts"</a:t>
            </a:r>
            <a:r>
              <a:rPr lang="en-US" sz="1568" dirty="0">
                <a:solidFill>
                  <a:srgbClr val="000000"/>
                </a:solidFill>
              </a:rPr>
              <a:t>,</a:t>
            </a:r>
          </a:p>
          <a:p>
            <a:r>
              <a:rPr lang="en-US" sz="1568" dirty="0">
                <a:solidFill>
                  <a:srgbClr val="000000"/>
                </a:solidFill>
              </a:rPr>
              <a:t>    </a:t>
            </a:r>
            <a:r>
              <a:rPr lang="en-US" sz="1568" dirty="0">
                <a:solidFill>
                  <a:srgbClr val="2E75B6"/>
                </a:solidFill>
              </a:rPr>
              <a:t>"name"</a:t>
            </a:r>
            <a:r>
              <a:rPr lang="en-US" sz="1568" dirty="0">
                <a:solidFill>
                  <a:srgbClr val="000000"/>
                </a:solidFill>
              </a:rPr>
              <a:t>: </a:t>
            </a:r>
            <a:r>
              <a:rPr lang="en-US" sz="1568" dirty="0">
                <a:solidFill>
                  <a:srgbClr val="A31515"/>
                </a:solidFill>
              </a:rPr>
              <a:t>"[parameters('</a:t>
            </a:r>
            <a:r>
              <a:rPr lang="en-US" sz="1568" dirty="0" err="1">
                <a:solidFill>
                  <a:srgbClr val="A31515"/>
                </a:solidFill>
              </a:rPr>
              <a:t>storageAccountName</a:t>
            </a:r>
            <a:r>
              <a:rPr lang="en-US" sz="1568" dirty="0">
                <a:solidFill>
                  <a:srgbClr val="A31515"/>
                </a:solidFill>
              </a:rPr>
              <a:t>')]"</a:t>
            </a:r>
            <a:r>
              <a:rPr lang="en-US" sz="1568" dirty="0">
                <a:solidFill>
                  <a:srgbClr val="000000"/>
                </a:solidFill>
              </a:rPr>
              <a:t>,</a:t>
            </a:r>
          </a:p>
          <a:p>
            <a:r>
              <a:rPr lang="en-US" sz="1568" dirty="0">
                <a:solidFill>
                  <a:srgbClr val="000000"/>
                </a:solidFill>
              </a:rPr>
              <a:t>    </a:t>
            </a:r>
            <a:r>
              <a:rPr lang="en-US" sz="1568" dirty="0">
                <a:solidFill>
                  <a:srgbClr val="2E75B6"/>
                </a:solidFill>
              </a:rPr>
              <a:t>"</a:t>
            </a:r>
            <a:r>
              <a:rPr lang="en-US" sz="1568" dirty="0" err="1">
                <a:solidFill>
                  <a:srgbClr val="2E75B6"/>
                </a:solidFill>
              </a:rPr>
              <a:t>apiVersion</a:t>
            </a:r>
            <a:r>
              <a:rPr lang="en-US" sz="1568" dirty="0">
                <a:solidFill>
                  <a:srgbClr val="2E75B6"/>
                </a:solidFill>
              </a:rPr>
              <a:t>"</a:t>
            </a:r>
            <a:r>
              <a:rPr lang="en-US" sz="1568" dirty="0">
                <a:solidFill>
                  <a:srgbClr val="000000"/>
                </a:solidFill>
              </a:rPr>
              <a:t>: </a:t>
            </a:r>
            <a:r>
              <a:rPr lang="en-US" sz="1568" dirty="0">
                <a:solidFill>
                  <a:srgbClr val="A31515"/>
                </a:solidFill>
              </a:rPr>
              <a:t>"2015-06-15"</a:t>
            </a:r>
            <a:r>
              <a:rPr lang="en-US" sz="1568" dirty="0">
                <a:solidFill>
                  <a:srgbClr val="000000"/>
                </a:solidFill>
              </a:rPr>
              <a:t>,</a:t>
            </a:r>
          </a:p>
          <a:p>
            <a:r>
              <a:rPr lang="en-US" sz="1568" dirty="0">
                <a:solidFill>
                  <a:srgbClr val="000000"/>
                </a:solidFill>
              </a:rPr>
              <a:t>    </a:t>
            </a:r>
            <a:r>
              <a:rPr lang="en-US" sz="1568" dirty="0">
                <a:solidFill>
                  <a:srgbClr val="2E75B6"/>
                </a:solidFill>
              </a:rPr>
              <a:t>"location"</a:t>
            </a:r>
            <a:r>
              <a:rPr lang="en-US" sz="1568" dirty="0">
                <a:solidFill>
                  <a:srgbClr val="000000"/>
                </a:solidFill>
              </a:rPr>
              <a:t>: </a:t>
            </a:r>
            <a:r>
              <a:rPr lang="en-US" sz="1568" dirty="0">
                <a:solidFill>
                  <a:srgbClr val="A31515"/>
                </a:solidFill>
              </a:rPr>
              <a:t>"[</a:t>
            </a:r>
            <a:r>
              <a:rPr lang="en-US" sz="1568" dirty="0" err="1">
                <a:solidFill>
                  <a:srgbClr val="A31515"/>
                </a:solidFill>
              </a:rPr>
              <a:t>resourceGroup</a:t>
            </a:r>
            <a:r>
              <a:rPr lang="en-US" sz="1568" dirty="0">
                <a:solidFill>
                  <a:srgbClr val="A31515"/>
                </a:solidFill>
              </a:rPr>
              <a:t>().location]"</a:t>
            </a:r>
            <a:r>
              <a:rPr lang="en-US" sz="1568" dirty="0">
                <a:solidFill>
                  <a:srgbClr val="000000"/>
                </a:solidFill>
              </a:rPr>
              <a:t>,</a:t>
            </a:r>
          </a:p>
          <a:p>
            <a:r>
              <a:rPr lang="en-US" sz="1568" dirty="0">
                <a:solidFill>
                  <a:srgbClr val="000000"/>
                </a:solidFill>
              </a:rPr>
              <a:t>    </a:t>
            </a:r>
            <a:r>
              <a:rPr lang="en-US" sz="1568" dirty="0">
                <a:solidFill>
                  <a:srgbClr val="2E75B6"/>
                </a:solidFill>
              </a:rPr>
              <a:t>"properties"</a:t>
            </a:r>
            <a:r>
              <a:rPr lang="en-US" sz="1568" dirty="0">
                <a:solidFill>
                  <a:srgbClr val="000000"/>
                </a:solidFill>
              </a:rPr>
              <a:t>: {</a:t>
            </a:r>
          </a:p>
          <a:p>
            <a:r>
              <a:rPr lang="en-US" sz="1568" dirty="0">
                <a:solidFill>
                  <a:srgbClr val="000000"/>
                </a:solidFill>
              </a:rPr>
              <a:t>      </a:t>
            </a:r>
            <a:r>
              <a:rPr lang="en-US" sz="1568" dirty="0">
                <a:solidFill>
                  <a:srgbClr val="2E75B6"/>
                </a:solidFill>
              </a:rPr>
              <a:t>"</a:t>
            </a:r>
            <a:r>
              <a:rPr lang="en-US" sz="1568" dirty="0" err="1">
                <a:solidFill>
                  <a:srgbClr val="2E75B6"/>
                </a:solidFill>
              </a:rPr>
              <a:t>accountType</a:t>
            </a:r>
            <a:r>
              <a:rPr lang="en-US" sz="1568" dirty="0">
                <a:solidFill>
                  <a:srgbClr val="2E75B6"/>
                </a:solidFill>
              </a:rPr>
              <a:t>"</a:t>
            </a:r>
            <a:r>
              <a:rPr lang="en-US" sz="1568" dirty="0">
                <a:solidFill>
                  <a:srgbClr val="000000"/>
                </a:solidFill>
              </a:rPr>
              <a:t>: </a:t>
            </a:r>
            <a:r>
              <a:rPr lang="en-US" sz="1568" dirty="0">
                <a:solidFill>
                  <a:srgbClr val="A31515"/>
                </a:solidFill>
              </a:rPr>
              <a:t>"</a:t>
            </a:r>
            <a:r>
              <a:rPr lang="en-US" sz="1568" dirty="0" err="1">
                <a:solidFill>
                  <a:srgbClr val="A31515"/>
                </a:solidFill>
              </a:rPr>
              <a:t>Standard_LRS</a:t>
            </a:r>
            <a:r>
              <a:rPr lang="en-US" sz="1568" dirty="0">
                <a:solidFill>
                  <a:srgbClr val="A31515"/>
                </a:solidFill>
              </a:rPr>
              <a:t>"</a:t>
            </a:r>
            <a:endParaRPr lang="en-US" sz="1568" dirty="0">
              <a:solidFill>
                <a:srgbClr val="000000"/>
              </a:solidFill>
            </a:endParaRPr>
          </a:p>
          <a:p>
            <a:r>
              <a:rPr lang="en-US" sz="1568" dirty="0">
                <a:solidFill>
                  <a:srgbClr val="000000"/>
                </a:solidFill>
              </a:rPr>
              <a:t>    }</a:t>
            </a:r>
          </a:p>
          <a:p>
            <a:r>
              <a:rPr lang="en-US" sz="1568" dirty="0">
                <a:solidFill>
                  <a:srgbClr val="000000"/>
                </a:solidFill>
              </a:rPr>
              <a:t>}</a:t>
            </a:r>
            <a:endParaRPr lang="en-US" sz="1568" dirty="0"/>
          </a:p>
        </p:txBody>
      </p:sp>
    </p:spTree>
    <p:extLst>
      <p:ext uri="{BB962C8B-B14F-4D97-AF65-F5344CB8AC3E}">
        <p14:creationId xmlns:p14="http://schemas.microsoft.com/office/powerpoint/2010/main" val="273715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F1FA-6748-48BD-B8D0-8683E871136D}"/>
              </a:ext>
            </a:extLst>
          </p:cNvPr>
          <p:cNvSpPr>
            <a:spLocks noGrp="1"/>
          </p:cNvSpPr>
          <p:nvPr>
            <p:ph type="title"/>
          </p:nvPr>
        </p:nvSpPr>
        <p:spPr/>
        <p:txBody>
          <a:bodyPr>
            <a:normAutofit/>
          </a:bodyPr>
          <a:lstStyle/>
          <a:p>
            <a:r>
              <a:rPr lang="en-US" sz="7200" dirty="0">
                <a:solidFill>
                  <a:srgbClr val="002060"/>
                </a:solidFill>
                <a:latin typeface="JACKPORT COLLEGE NCV" panose="02000506020000020004" pitchFamily="2" charset="0"/>
              </a:rPr>
              <a:t>Agenda</a:t>
            </a:r>
          </a:p>
        </p:txBody>
      </p:sp>
      <p:sp>
        <p:nvSpPr>
          <p:cNvPr id="3" name="Content Placeholder 2">
            <a:extLst>
              <a:ext uri="{FF2B5EF4-FFF2-40B4-BE49-F238E27FC236}">
                <a16:creationId xmlns:a16="http://schemas.microsoft.com/office/drawing/2014/main" id="{7CB58242-ADBC-4BA2-B48A-94814CB1E086}"/>
              </a:ext>
            </a:extLst>
          </p:cNvPr>
          <p:cNvSpPr>
            <a:spLocks noGrp="1"/>
          </p:cNvSpPr>
          <p:nvPr>
            <p:ph idx="1"/>
          </p:nvPr>
        </p:nvSpPr>
        <p:spPr/>
        <p:txBody>
          <a:bodyPr>
            <a:normAutofit/>
          </a:bodyPr>
          <a:lstStyle/>
          <a:p>
            <a:r>
              <a:rPr lang="en-US" sz="3600" dirty="0">
                <a:latin typeface="Segoe UI Light" panose="020B0502040204020203" pitchFamily="34" charset="0"/>
                <a:cs typeface="Segoe UI Light" panose="020B0502040204020203" pitchFamily="34" charset="0"/>
              </a:rPr>
              <a:t>Infrastructure as Code overview</a:t>
            </a:r>
          </a:p>
          <a:p>
            <a:pPr lvl="1"/>
            <a:r>
              <a:rPr lang="en-US" dirty="0">
                <a:latin typeface="Segoe UI Light" panose="020B0502040204020203" pitchFamily="34" charset="0"/>
                <a:cs typeface="Segoe UI Light" panose="020B0502040204020203" pitchFamily="34" charset="0"/>
              </a:rPr>
              <a:t>Iterative hands on challenges</a:t>
            </a:r>
          </a:p>
          <a:p>
            <a:pPr lvl="1"/>
            <a:r>
              <a:rPr lang="en-US" dirty="0">
                <a:latin typeface="Segoe UI Light" panose="020B0502040204020203" pitchFamily="34" charset="0"/>
                <a:cs typeface="Segoe UI Light" panose="020B0502040204020203" pitchFamily="34" charset="0"/>
              </a:rPr>
              <a:t>Breaks for food and stretching</a:t>
            </a:r>
          </a:p>
          <a:p>
            <a:pPr lvl="1"/>
            <a:r>
              <a:rPr lang="en-US" dirty="0">
                <a:latin typeface="Segoe UI Light" panose="020B0502040204020203" pitchFamily="34" charset="0"/>
                <a:cs typeface="Segoe UI Light" panose="020B0502040204020203" pitchFamily="34" charset="0"/>
              </a:rPr>
              <a:t>Sharing &amp; recaps throughout the day</a:t>
            </a:r>
          </a:p>
          <a:p>
            <a:endParaRPr lang="en-US" sz="3600" dirty="0">
              <a:latin typeface="Segoe UI Light" panose="020B0502040204020203" pitchFamily="34" charset="0"/>
              <a:cs typeface="Segoe UI Light" panose="020B0502040204020203" pitchFamily="34" charset="0"/>
            </a:endParaRPr>
          </a:p>
          <a:p>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3887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49F87E-4B11-45F0-97EF-094FCEE5286E}"/>
              </a:ext>
            </a:extLst>
          </p:cNvPr>
          <p:cNvSpPr/>
          <p:nvPr/>
        </p:nvSpPr>
        <p:spPr bwMode="auto">
          <a:xfrm>
            <a:off x="269239" y="1840159"/>
            <a:ext cx="11220396" cy="74401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t>Deploying the template</a:t>
            </a:r>
          </a:p>
        </p:txBody>
      </p:sp>
      <p:sp>
        <p:nvSpPr>
          <p:cNvPr id="6" name="Text Placeholder 5"/>
          <p:cNvSpPr>
            <a:spLocks noGrp="1"/>
          </p:cNvSpPr>
          <p:nvPr>
            <p:ph type="body" sz="quarter" idx="11"/>
          </p:nvPr>
        </p:nvSpPr>
        <p:spPr>
          <a:xfrm>
            <a:off x="269239" y="1189495"/>
            <a:ext cx="11653523" cy="4857794"/>
          </a:xfrm>
        </p:spPr>
        <p:txBody>
          <a:bodyPr/>
          <a:lstStyle/>
          <a:p>
            <a:r>
              <a:rPr lang="en-US" dirty="0"/>
              <a:t>Powershell</a:t>
            </a:r>
          </a:p>
          <a:p>
            <a:pPr lvl="1"/>
            <a:r>
              <a:rPr lang="en-US" dirty="0">
                <a:solidFill>
                  <a:srgbClr val="0000FF"/>
                </a:solidFill>
                <a:latin typeface="Lucida Console" panose="020B0609040504020204" pitchFamily="49" charset="0"/>
              </a:rPr>
              <a:t>New-AzureRmResourceGroupDeployment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-Name</a:t>
            </a:r>
            <a:r>
              <a:rPr lang="en-US" dirty="0">
                <a:solidFill>
                  <a:prstClr val="black"/>
                </a:solidFill>
                <a:latin typeface="Lucida Console" panose="020B0609040504020204" pitchFamily="49" charset="0"/>
              </a:rPr>
              <a:t> </a:t>
            </a:r>
            <a:r>
              <a:rPr lang="en-US" dirty="0" err="1">
                <a:solidFill>
                  <a:srgbClr val="8A2BE2"/>
                </a:solidFill>
                <a:latin typeface="Lucida Console" panose="020B0609040504020204" pitchFamily="49" charset="0"/>
              </a:rPr>
              <a:t>ExampleDeployment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-ResourceGroupName</a:t>
            </a:r>
            <a:r>
              <a:rPr lang="en-US" dirty="0">
                <a:solidFill>
                  <a:prstClr val="black"/>
                </a:solidFill>
                <a:latin typeface="Lucida Console" panose="020B0609040504020204" pitchFamily="49" charset="0"/>
              </a:rPr>
              <a:t> </a:t>
            </a:r>
            <a:r>
              <a:rPr lang="en-US" dirty="0" err="1">
                <a:solidFill>
                  <a:srgbClr val="8A2BE2"/>
                </a:solidFill>
                <a:latin typeface="Lucida Console" panose="020B0609040504020204" pitchFamily="49" charset="0"/>
              </a:rPr>
              <a:t>ExampleResourceGroup</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-TemplateFile</a:t>
            </a:r>
            <a:r>
              <a:rPr lang="en-US" dirty="0">
                <a:solidFill>
                  <a:prstClr val="black"/>
                </a:solidFill>
                <a:latin typeface="Lucida Console" panose="020B0609040504020204" pitchFamily="49" charset="0"/>
              </a:rPr>
              <a:t> </a:t>
            </a:r>
            <a:r>
              <a:rPr lang="en-US" dirty="0">
                <a:solidFill>
                  <a:srgbClr val="A9A9A9"/>
                </a:solidFill>
                <a:latin typeface="Lucida Console" panose="020B0609040504020204" pitchFamily="49" charset="0"/>
              </a:rPr>
              <a:t>&lt;</a:t>
            </a:r>
            <a:r>
              <a:rPr lang="en-US" dirty="0" err="1">
                <a:solidFill>
                  <a:srgbClr val="8A2BE2"/>
                </a:solidFill>
                <a:latin typeface="Lucida Console" panose="020B0609040504020204" pitchFamily="49" charset="0"/>
              </a:rPr>
              <a:t>PathToTemplate</a:t>
            </a:r>
            <a:r>
              <a:rPr lang="en-US" dirty="0">
                <a:solidFill>
                  <a:srgbClr val="8A2BE2"/>
                </a:solidFill>
                <a:latin typeface="Lucida Console" panose="020B0609040504020204" pitchFamily="49" charset="0"/>
              </a:rPr>
              <a:t>&gt;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a:t>
            </a:r>
            <a:endParaRPr lang="en-US" dirty="0">
              <a:solidFill>
                <a:srgbClr val="8A2BE2"/>
              </a:solidFill>
              <a:latin typeface="Lucida Console" panose="020B0609040504020204" pitchFamily="49" charset="0"/>
            </a:endParaRPr>
          </a:p>
          <a:p>
            <a:pPr lvl="1"/>
            <a:endParaRPr lang="en-US" dirty="0">
              <a:solidFill>
                <a:srgbClr val="8A2BE2"/>
              </a:solidFill>
              <a:latin typeface="Lucida Console" panose="020B0609040504020204" pitchFamily="49" charset="0"/>
            </a:endParaRPr>
          </a:p>
          <a:p>
            <a:r>
              <a:rPr lang="en-US" dirty="0"/>
              <a:t>Azure CLI</a:t>
            </a:r>
          </a:p>
          <a:p>
            <a:r>
              <a:rPr lang="en-US" sz="1961" dirty="0">
                <a:gradFill>
                  <a:gsLst>
                    <a:gs pos="1250">
                      <a:schemeClr val="tx1"/>
                    </a:gs>
                    <a:gs pos="100000">
                      <a:schemeClr val="tx1"/>
                    </a:gs>
                  </a:gsLst>
                  <a:lin ang="5400000" scaled="0"/>
                </a:gradFill>
                <a:latin typeface="+mn-lt"/>
              </a:rPr>
              <a:t>azure group deployment create -f "c:\MyTemplates\example.json" -g </a:t>
            </a:r>
            <a:r>
              <a:rPr lang="en-US" sz="1961" dirty="0" err="1">
                <a:gradFill>
                  <a:gsLst>
                    <a:gs pos="1250">
                      <a:schemeClr val="tx1"/>
                    </a:gs>
                    <a:gs pos="100000">
                      <a:schemeClr val="tx1"/>
                    </a:gs>
                  </a:gsLst>
                  <a:lin ang="5400000" scaled="0"/>
                </a:gradFill>
                <a:latin typeface="+mn-lt"/>
              </a:rPr>
              <a:t>examplegroup</a:t>
            </a:r>
            <a:r>
              <a:rPr lang="en-US" sz="1961" dirty="0">
                <a:gradFill>
                  <a:gsLst>
                    <a:gs pos="1250">
                      <a:schemeClr val="tx1"/>
                    </a:gs>
                    <a:gs pos="100000">
                      <a:schemeClr val="tx1"/>
                    </a:gs>
                  </a:gsLst>
                  <a:lin ang="5400000" scaled="0"/>
                </a:gradFill>
                <a:latin typeface="+mn-lt"/>
              </a:rPr>
              <a:t> </a:t>
            </a:r>
          </a:p>
          <a:p>
            <a:r>
              <a:rPr lang="en-US" sz="1961" dirty="0">
                <a:gradFill>
                  <a:gsLst>
                    <a:gs pos="1250">
                      <a:schemeClr val="tx1"/>
                    </a:gs>
                    <a:gs pos="100000">
                      <a:schemeClr val="tx1"/>
                    </a:gs>
                  </a:gsLst>
                  <a:lin ang="5400000" scaled="0"/>
                </a:gradFill>
                <a:latin typeface="+mn-lt"/>
              </a:rPr>
              <a:t>-n </a:t>
            </a:r>
            <a:r>
              <a:rPr lang="en-US" sz="1961" dirty="0" err="1">
                <a:gradFill>
                  <a:gsLst>
                    <a:gs pos="1250">
                      <a:schemeClr val="tx1"/>
                    </a:gs>
                    <a:gs pos="100000">
                      <a:schemeClr val="tx1"/>
                    </a:gs>
                  </a:gsLst>
                  <a:lin ang="5400000" scaled="0"/>
                </a:gradFill>
                <a:latin typeface="+mn-lt"/>
              </a:rPr>
              <a:t>exampledeployment</a:t>
            </a:r>
            <a:endParaRPr lang="en-US" sz="1961" dirty="0">
              <a:gradFill>
                <a:gsLst>
                  <a:gs pos="1250">
                    <a:schemeClr val="tx1"/>
                  </a:gs>
                  <a:gs pos="100000">
                    <a:schemeClr val="tx1"/>
                  </a:gs>
                </a:gsLst>
                <a:lin ang="5400000" scaled="0"/>
              </a:gradFill>
              <a:latin typeface="+mn-lt"/>
            </a:endParaRPr>
          </a:p>
          <a:p>
            <a:endParaRPr lang="en-US" sz="1961" dirty="0">
              <a:gradFill>
                <a:gsLst>
                  <a:gs pos="1250">
                    <a:schemeClr val="tx1"/>
                  </a:gs>
                  <a:gs pos="100000">
                    <a:schemeClr val="tx1"/>
                  </a:gs>
                </a:gsLst>
                <a:lin ang="5400000" scaled="0"/>
              </a:gradFill>
              <a:latin typeface="+mn-lt"/>
            </a:endParaRPr>
          </a:p>
          <a:p>
            <a:r>
              <a:rPr lang="en-US" dirty="0"/>
              <a:t>REST API</a:t>
            </a:r>
          </a:p>
          <a:p>
            <a:pPr lvl="1"/>
            <a:r>
              <a:rPr lang="en-US" dirty="0"/>
              <a:t>PUT /subscriptions/{</a:t>
            </a:r>
            <a:r>
              <a:rPr lang="en-US" dirty="0" err="1"/>
              <a:t>subscriptionId</a:t>
            </a:r>
            <a:r>
              <a:rPr lang="en-US" dirty="0"/>
              <a:t>}/</a:t>
            </a:r>
            <a:r>
              <a:rPr lang="en-US" dirty="0" err="1"/>
              <a:t>resourcegroups</a:t>
            </a:r>
            <a:r>
              <a:rPr lang="en-US" dirty="0"/>
              <a:t>/{</a:t>
            </a:r>
            <a:r>
              <a:rPr lang="en-US" dirty="0" err="1"/>
              <a:t>resourceGroupName</a:t>
            </a:r>
            <a:r>
              <a:rPr lang="en-US" dirty="0"/>
              <a:t>}/providers/</a:t>
            </a:r>
            <a:r>
              <a:rPr lang="en-US" dirty="0" err="1"/>
              <a:t>Microsoft.Resources</a:t>
            </a:r>
            <a:r>
              <a:rPr lang="en-US" dirty="0"/>
              <a:t>/deployments/{</a:t>
            </a:r>
            <a:r>
              <a:rPr lang="en-US" dirty="0" err="1"/>
              <a:t>deploymentName</a:t>
            </a:r>
            <a:r>
              <a:rPr lang="en-US" dirty="0"/>
              <a:t>}?</a:t>
            </a:r>
            <a:r>
              <a:rPr lang="en-US" dirty="0" err="1"/>
              <a:t>api</a:t>
            </a:r>
            <a:r>
              <a:rPr lang="en-US" dirty="0"/>
              <a:t>-version=2016-09-01</a:t>
            </a:r>
          </a:p>
        </p:txBody>
      </p:sp>
      <p:sp>
        <p:nvSpPr>
          <p:cNvPr id="4" name="Rectangle 3">
            <a:extLst>
              <a:ext uri="{FF2B5EF4-FFF2-40B4-BE49-F238E27FC236}">
                <a16:creationId xmlns:a16="http://schemas.microsoft.com/office/drawing/2014/main" id="{9E3B7533-447A-4ADA-B053-1AFE074A0AA2}"/>
              </a:ext>
            </a:extLst>
          </p:cNvPr>
          <p:cNvSpPr/>
          <p:nvPr/>
        </p:nvSpPr>
        <p:spPr bwMode="auto">
          <a:xfrm>
            <a:off x="266921" y="3350907"/>
            <a:ext cx="11313586" cy="92292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azure group deployment create -f "c:\MyTemplates\example.json" -g </a:t>
            </a:r>
            <a:r>
              <a:rPr kumimoji="0" lang="en-US" sz="2000" b="0" i="0" u="none" strike="noStrike" kern="1200" cap="none" spc="0" normalizeH="0" baseline="0" noProof="0" dirty="0" err="1">
                <a:ln>
                  <a:noFill/>
                </a:ln>
                <a:solidFill>
                  <a:srgbClr val="505050"/>
                </a:solidFill>
                <a:effectLst/>
                <a:uLnTx/>
                <a:uFillTx/>
                <a:latin typeface="Segoe UI"/>
                <a:ea typeface="+mn-ea"/>
                <a:cs typeface="+mn-cs"/>
              </a:rPr>
              <a:t>examplegroup</a:t>
            </a:r>
            <a:r>
              <a:rPr kumimoji="0" lang="en-US" sz="2000" b="0" i="0" u="none" strike="noStrike" kern="1200" cap="none" spc="0" normalizeH="0" baseline="0" noProof="0" dirty="0">
                <a:ln>
                  <a:noFill/>
                </a:ln>
                <a:solidFill>
                  <a:srgbClr val="505050"/>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 </a:t>
            </a:r>
            <a:r>
              <a:rPr kumimoji="0" lang="en-US" sz="2000" b="0" i="0" u="none" strike="noStrike" kern="1200" cap="none" spc="0" normalizeH="0" baseline="0" noProof="0" dirty="0" err="1">
                <a:ln>
                  <a:noFill/>
                </a:ln>
                <a:solidFill>
                  <a:srgbClr val="505050"/>
                </a:solidFill>
                <a:effectLst/>
                <a:uLnTx/>
                <a:uFillTx/>
                <a:latin typeface="Segoe UI"/>
                <a:ea typeface="+mn-ea"/>
                <a:cs typeface="+mn-cs"/>
              </a:rPr>
              <a:t>exampledeployment</a:t>
            </a: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2076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84817F-9B4D-4453-B4C0-C24C4D12B1F8}"/>
              </a:ext>
            </a:extLst>
          </p:cNvPr>
          <p:cNvSpPr>
            <a:spLocks noGrp="1"/>
          </p:cNvSpPr>
          <p:nvPr>
            <p:ph type="body" sz="quarter" idx="10"/>
          </p:nvPr>
        </p:nvSpPr>
        <p:spPr>
          <a:xfrm>
            <a:off x="269240" y="1189176"/>
            <a:ext cx="11653523" cy="5315366"/>
          </a:xfrm>
        </p:spPr>
        <p:txBody>
          <a:bodyPr/>
          <a:lstStyle/>
          <a:p>
            <a:endParaRPr lang="en-US" dirty="0"/>
          </a:p>
          <a:p>
            <a:r>
              <a:rPr lang="en-US" dirty="0"/>
              <a:t>Visual Studio</a:t>
            </a:r>
          </a:p>
          <a:p>
            <a:r>
              <a:rPr lang="en-US" dirty="0"/>
              <a:t>Visual Studio Code</a:t>
            </a:r>
          </a:p>
          <a:p>
            <a:r>
              <a:rPr lang="en-US" dirty="0"/>
              <a:t>PowerShell / CLI</a:t>
            </a:r>
          </a:p>
          <a:p>
            <a:r>
              <a:rPr lang="en-US" dirty="0"/>
              <a:t>VSTS</a:t>
            </a:r>
          </a:p>
          <a:p>
            <a:endParaRPr lang="en-US" sz="1400" dirty="0"/>
          </a:p>
          <a:p>
            <a:r>
              <a:rPr lang="en-US" sz="3200" dirty="0">
                <a:hlinkClick r:id="rId3"/>
              </a:rPr>
              <a:t>https://docs.microsoft.com/en-us/azure/azure-resource-manager/resource-group-template-functions</a:t>
            </a:r>
            <a:r>
              <a:rPr lang="en-US" sz="3200" dirty="0"/>
              <a:t> </a:t>
            </a:r>
          </a:p>
          <a:p>
            <a:r>
              <a:rPr lang="en-US" sz="3200" dirty="0">
                <a:hlinkClick r:id="rId4"/>
              </a:rPr>
              <a:t>https://docs.microsoft.com/en-us/azure/templates/</a:t>
            </a:r>
            <a:r>
              <a:rPr lang="en-US" sz="3200" dirty="0"/>
              <a:t> </a:t>
            </a:r>
          </a:p>
        </p:txBody>
      </p:sp>
      <p:sp>
        <p:nvSpPr>
          <p:cNvPr id="3" name="Title 2">
            <a:extLst>
              <a:ext uri="{FF2B5EF4-FFF2-40B4-BE49-F238E27FC236}">
                <a16:creationId xmlns:a16="http://schemas.microsoft.com/office/drawing/2014/main" id="{40082725-7D16-449E-B11E-9FF1EE49EDA6}"/>
              </a:ext>
            </a:extLst>
          </p:cNvPr>
          <p:cNvSpPr>
            <a:spLocks noGrp="1"/>
          </p:cNvSpPr>
          <p:nvPr>
            <p:ph type="title"/>
          </p:nvPr>
        </p:nvSpPr>
        <p:spPr/>
        <p:txBody>
          <a:bodyPr/>
          <a:lstStyle/>
          <a:p>
            <a:r>
              <a:rPr lang="en-US" dirty="0"/>
              <a:t>Template Tools ( </a:t>
            </a:r>
            <a:r>
              <a:rPr lang="en-US" dirty="0">
                <a:hlinkClick r:id="rId5"/>
              </a:rPr>
              <a:t>http://aka.ms/azuretools</a:t>
            </a:r>
            <a:r>
              <a:rPr lang="en-US" dirty="0"/>
              <a:t> )</a:t>
            </a:r>
          </a:p>
        </p:txBody>
      </p:sp>
    </p:spTree>
    <p:extLst>
      <p:ext uri="{BB962C8B-B14F-4D97-AF65-F5344CB8AC3E}">
        <p14:creationId xmlns:p14="http://schemas.microsoft.com/office/powerpoint/2010/main" val="29024423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963504"/>
          </a:xfrm>
        </p:spPr>
        <p:txBody>
          <a:bodyPr/>
          <a:lstStyle/>
          <a:p>
            <a:r>
              <a:rPr lang="en-US" dirty="0"/>
              <a:t>Create a template that:</a:t>
            </a:r>
          </a:p>
          <a:p>
            <a:pPr lvl="1"/>
            <a:r>
              <a:rPr lang="en-US" dirty="0"/>
              <a:t>Takes one input parameter</a:t>
            </a:r>
          </a:p>
          <a:p>
            <a:pPr lvl="1"/>
            <a:r>
              <a:rPr lang="en-US" dirty="0"/>
              <a:t>Returns one output value</a:t>
            </a:r>
          </a:p>
          <a:p>
            <a:r>
              <a:rPr lang="en-US" dirty="0"/>
              <a:t>Deploy it from Azure CLI</a:t>
            </a:r>
          </a:p>
          <a:p>
            <a:endParaRPr lang="en-US" dirty="0"/>
          </a:p>
        </p:txBody>
      </p:sp>
      <p:sp>
        <p:nvSpPr>
          <p:cNvPr id="3" name="Title 2"/>
          <p:cNvSpPr>
            <a:spLocks noGrp="1"/>
          </p:cNvSpPr>
          <p:nvPr>
            <p:ph type="title"/>
          </p:nvPr>
        </p:nvSpPr>
        <p:spPr/>
        <p:txBody>
          <a:bodyPr/>
          <a:lstStyle/>
          <a:p>
            <a:r>
              <a:rPr lang="en-US" dirty="0"/>
              <a:t>Challenge #1</a:t>
            </a:r>
            <a:br>
              <a:rPr lang="en-US" dirty="0"/>
            </a:br>
            <a:r>
              <a:rPr lang="en-US" sz="3600" dirty="0">
                <a:solidFill>
                  <a:srgbClr val="0078D7"/>
                </a:solidFill>
              </a:rPr>
              <a:t>Step 2: Create a “Hello World” template</a:t>
            </a:r>
            <a:endParaRPr lang="en-US" dirty="0">
              <a:solidFill>
                <a:srgbClr val="0078D7"/>
              </a:solidFill>
            </a:endParaRPr>
          </a:p>
        </p:txBody>
      </p:sp>
    </p:spTree>
    <p:extLst>
      <p:ext uri="{BB962C8B-B14F-4D97-AF65-F5344CB8AC3E}">
        <p14:creationId xmlns:p14="http://schemas.microsoft.com/office/powerpoint/2010/main" val="7066801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Tour of Advanced Functions</a:t>
            </a:r>
          </a:p>
        </p:txBody>
      </p:sp>
      <p:sp>
        <p:nvSpPr>
          <p:cNvPr id="3" name="Content Placeholder 2"/>
          <p:cNvSpPr>
            <a:spLocks noGrp="1"/>
          </p:cNvSpPr>
          <p:nvPr>
            <p:ph idx="1"/>
          </p:nvPr>
        </p:nvSpPr>
        <p:spPr/>
        <p:txBody>
          <a:bodyPr>
            <a:normAutofit fontScale="70000" lnSpcReduction="20000"/>
          </a:bodyPr>
          <a:lstStyle/>
          <a:p>
            <a:r>
              <a:rPr lang="en-US" dirty="0"/>
              <a:t>Array and Objects</a:t>
            </a:r>
          </a:p>
          <a:p>
            <a:pPr lvl="1"/>
            <a:r>
              <a:rPr lang="en-US" dirty="0" err="1"/>
              <a:t>Concat</a:t>
            </a:r>
            <a:r>
              <a:rPr lang="en-US" dirty="0"/>
              <a:t>()</a:t>
            </a:r>
          </a:p>
          <a:p>
            <a:r>
              <a:rPr lang="en-US" dirty="0"/>
              <a:t>Comparison</a:t>
            </a:r>
          </a:p>
          <a:p>
            <a:pPr lvl="1"/>
            <a:r>
              <a:rPr lang="en-US" dirty="0"/>
              <a:t>”Condition” field on a resource using equals()</a:t>
            </a:r>
          </a:p>
          <a:p>
            <a:r>
              <a:rPr lang="en-US" dirty="0"/>
              <a:t>Deployment</a:t>
            </a:r>
          </a:p>
          <a:p>
            <a:pPr lvl="1"/>
            <a:r>
              <a:rPr lang="en-US" dirty="0"/>
              <a:t>Linking </a:t>
            </a:r>
          </a:p>
          <a:p>
            <a:r>
              <a:rPr lang="en-US" dirty="0"/>
              <a:t>Numeric</a:t>
            </a:r>
          </a:p>
          <a:p>
            <a:pPr lvl="1"/>
            <a:r>
              <a:rPr lang="en-US" dirty="0" err="1"/>
              <a:t>copyIndex</a:t>
            </a:r>
            <a:r>
              <a:rPr lang="en-US" dirty="0"/>
              <a:t>() used for looping</a:t>
            </a:r>
          </a:p>
          <a:p>
            <a:r>
              <a:rPr lang="en-US" dirty="0"/>
              <a:t>Resource</a:t>
            </a:r>
          </a:p>
          <a:p>
            <a:pPr lvl="1"/>
            <a:r>
              <a:rPr lang="en-US" dirty="0" err="1"/>
              <a:t>resourceGroup</a:t>
            </a:r>
            <a:r>
              <a:rPr lang="en-US" dirty="0"/>
              <a:t>().location and .tags (array of tags)</a:t>
            </a:r>
          </a:p>
          <a:p>
            <a:r>
              <a:rPr lang="en-US" dirty="0"/>
              <a:t>String</a:t>
            </a:r>
          </a:p>
          <a:p>
            <a:pPr lvl="1"/>
            <a:r>
              <a:rPr lang="en-US" dirty="0" err="1"/>
              <a:t>toLower</a:t>
            </a:r>
            <a:r>
              <a:rPr lang="en-US" dirty="0"/>
              <a:t>()</a:t>
            </a:r>
          </a:p>
          <a:p>
            <a:pPr lvl="1"/>
            <a:r>
              <a:rPr lang="en-US" dirty="0" err="1"/>
              <a:t>uniqueString</a:t>
            </a:r>
            <a:r>
              <a:rPr lang="en-US" dirty="0"/>
              <a:t>(context), talks about context of uniqueness (</a:t>
            </a:r>
            <a:r>
              <a:rPr lang="en-US" dirty="0" err="1"/>
              <a:t>resourceGroup</a:t>
            </a:r>
            <a:r>
              <a:rPr lang="en-US" dirty="0"/>
              <a:t>, Subscription, etc)</a:t>
            </a:r>
          </a:p>
          <a:p>
            <a:pPr lvl="1"/>
            <a:endParaRPr lang="en-US" dirty="0"/>
          </a:p>
          <a:p>
            <a:pPr marL="0" indent="0">
              <a:buNone/>
            </a:pPr>
            <a:r>
              <a:rPr lang="en-US" sz="2600">
                <a:hlinkClick r:id="rId3"/>
              </a:rPr>
              <a:t>https://docs.microsoft.com/en-us/azure/azure-resource-manager/resource-group-template-functions-array</a:t>
            </a:r>
            <a:endParaRPr lang="en-US" sz="2600" dirty="0"/>
          </a:p>
          <a:p>
            <a:endParaRPr lang="en-US" dirty="0"/>
          </a:p>
        </p:txBody>
      </p:sp>
    </p:spTree>
    <p:extLst>
      <p:ext uri="{BB962C8B-B14F-4D97-AF65-F5344CB8AC3E}">
        <p14:creationId xmlns:p14="http://schemas.microsoft.com/office/powerpoint/2010/main" val="1718800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dirty="0"/>
              <a:t>ARM Advanced Feature:</a:t>
            </a:r>
            <a:br>
              <a:rPr lang="en-US" dirty="0"/>
            </a:br>
            <a:r>
              <a:rPr lang="en-US" dirty="0" err="1"/>
              <a:t>concat</a:t>
            </a:r>
            <a:r>
              <a:rPr lang="en-US" dirty="0"/>
              <a:t>()</a:t>
            </a:r>
          </a:p>
        </p:txBody>
      </p:sp>
    </p:spTree>
    <p:extLst>
      <p:ext uri="{BB962C8B-B14F-4D97-AF65-F5344CB8AC3E}">
        <p14:creationId xmlns:p14="http://schemas.microsoft.com/office/powerpoint/2010/main" val="7877602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Concat</a:t>
            </a:r>
            <a:r>
              <a:rPr lang="en-US" dirty="0"/>
              <a:t>()…array and object function</a:t>
            </a:r>
          </a:p>
        </p:txBody>
      </p:sp>
      <p:sp>
        <p:nvSpPr>
          <p:cNvPr id="3" name="Content Placeholder 2"/>
          <p:cNvSpPr>
            <a:spLocks noGrp="1"/>
          </p:cNvSpPr>
          <p:nvPr>
            <p:ph idx="1"/>
          </p:nvPr>
        </p:nvSpPr>
        <p:spPr>
          <a:xfrm>
            <a:off x="838200" y="1491574"/>
            <a:ext cx="10515600" cy="4685389"/>
          </a:xfrm>
        </p:spPr>
        <p:txBody>
          <a:bodyPr>
            <a:normAutofit/>
          </a:bodyPr>
          <a:lstStyle/>
          <a:p>
            <a:r>
              <a:rPr lang="en-US" dirty="0"/>
              <a:t>Combines multiple arrays and returns the concatenated array, or combines multiple string values and returns the concatenated string</a:t>
            </a:r>
          </a:p>
          <a:p>
            <a:r>
              <a:rPr lang="en-US" dirty="0"/>
              <a:t>Concatenating multiple strings to create unique and dynamic names (in my opinion) is the most common and useful</a:t>
            </a:r>
          </a:p>
          <a:p>
            <a:endParaRPr lang="en-US" dirty="0"/>
          </a:p>
          <a:p>
            <a:pPr marL="0" indent="0">
              <a:buNone/>
            </a:pPr>
            <a:r>
              <a:rPr lang="en-US" sz="2600" dirty="0">
                <a:latin typeface="Courier New" panose="02070309020205020404" pitchFamily="49" charset="0"/>
                <a:cs typeface="Courier New" panose="02070309020205020404" pitchFamily="49" charset="0"/>
              </a:rPr>
              <a:t>“variables”: {</a:t>
            </a:r>
          </a:p>
          <a:p>
            <a:pPr marL="457200" lvl="1" indent="0">
              <a:buNone/>
            </a:pP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vnetName</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concat</a:t>
            </a:r>
            <a:r>
              <a:rPr lang="en-US" sz="2200" dirty="0">
                <a:latin typeface="Courier New" panose="02070309020205020404" pitchFamily="49" charset="0"/>
                <a:cs typeface="Courier New" panose="02070309020205020404" pitchFamily="49" charset="0"/>
              </a:rPr>
              <a:t>(parameters(‘prefix’),’-VNET’)]”</a:t>
            </a:r>
          </a:p>
          <a:p>
            <a:pPr marL="457200" lvl="1" indent="0">
              <a:buNone/>
            </a:pPr>
            <a:r>
              <a:rPr lang="en-US" sz="2200" dirty="0">
                <a:latin typeface="Courier New" panose="02070309020205020404" pitchFamily="49" charset="0"/>
                <a:cs typeface="Courier New" panose="02070309020205020404" pitchFamily="49" charset="0"/>
              </a:rPr>
              <a:t>…</a:t>
            </a:r>
          </a:p>
          <a:p>
            <a:pPr marL="0" indent="0">
              <a:buNone/>
            </a:pPr>
            <a:r>
              <a:rPr lang="en-US" sz="2600" dirty="0">
                <a:latin typeface="Courier New" panose="02070309020205020404" pitchFamily="49" charset="0"/>
                <a:cs typeface="Courier New" panose="02070309020205020404" pitchFamily="49" charset="0"/>
              </a:rPr>
              <a:t>}</a:t>
            </a:r>
          </a:p>
          <a:p>
            <a:pPr marL="0" indent="0">
              <a:buNone/>
            </a:pPr>
            <a:r>
              <a:rPr lang="en-US" sz="1700" dirty="0">
                <a:hlinkClick r:id="rId3"/>
              </a:rPr>
              <a:t>https://docs.microsoft.com/en-us/azure/azure-resource-manager/resource-group-template-functions-array#concat</a:t>
            </a:r>
            <a:endParaRPr lang="en-US" sz="1700" dirty="0"/>
          </a:p>
        </p:txBody>
      </p:sp>
    </p:spTree>
    <p:extLst>
      <p:ext uri="{BB962C8B-B14F-4D97-AF65-F5344CB8AC3E}">
        <p14:creationId xmlns:p14="http://schemas.microsoft.com/office/powerpoint/2010/main" val="3019981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Snippet: </a:t>
            </a:r>
            <a:r>
              <a:rPr lang="en-US" dirty="0" err="1"/>
              <a:t>concat</a:t>
            </a:r>
            <a:r>
              <a:rPr lang="en-US" dirty="0"/>
              <a:t>() in action</a:t>
            </a:r>
          </a:p>
        </p:txBody>
      </p:sp>
      <p:pic>
        <p:nvPicPr>
          <p:cNvPr id="4" name="Content Placeholder 3"/>
          <p:cNvPicPr>
            <a:picLocks noGrp="1" noChangeAspect="1"/>
          </p:cNvPicPr>
          <p:nvPr>
            <p:ph idx="1"/>
          </p:nvPr>
        </p:nvPicPr>
        <p:blipFill>
          <a:blip r:embed="rId3"/>
          <a:stretch>
            <a:fillRect/>
          </a:stretch>
        </p:blipFill>
        <p:spPr>
          <a:xfrm>
            <a:off x="894945" y="2438401"/>
            <a:ext cx="10025974" cy="2515476"/>
          </a:xfrm>
          <a:prstGeom prst="rect">
            <a:avLst/>
          </a:prstGeom>
        </p:spPr>
      </p:pic>
    </p:spTree>
    <p:extLst>
      <p:ext uri="{BB962C8B-B14F-4D97-AF65-F5344CB8AC3E}">
        <p14:creationId xmlns:p14="http://schemas.microsoft.com/office/powerpoint/2010/main" val="144966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dirty="0"/>
              <a:t>ARM Advanced Feature:</a:t>
            </a:r>
            <a:br>
              <a:rPr lang="en-US" dirty="0"/>
            </a:br>
            <a:r>
              <a:rPr lang="en-US" dirty="0"/>
              <a:t>condition and equals()</a:t>
            </a:r>
          </a:p>
        </p:txBody>
      </p:sp>
    </p:spTree>
    <p:extLst>
      <p:ext uri="{BB962C8B-B14F-4D97-AF65-F5344CB8AC3E}">
        <p14:creationId xmlns:p14="http://schemas.microsoft.com/office/powerpoint/2010/main" val="6559268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Condition()…comparison functions</a:t>
            </a:r>
          </a:p>
        </p:txBody>
      </p:sp>
      <p:sp>
        <p:nvSpPr>
          <p:cNvPr id="3" name="Content Placeholder 2"/>
          <p:cNvSpPr>
            <a:spLocks noGrp="1"/>
          </p:cNvSpPr>
          <p:nvPr>
            <p:ph idx="1"/>
          </p:nvPr>
        </p:nvSpPr>
        <p:spPr>
          <a:xfrm>
            <a:off x="838200" y="1491574"/>
            <a:ext cx="10515600" cy="4685389"/>
          </a:xfrm>
        </p:spPr>
        <p:txBody>
          <a:bodyPr>
            <a:normAutofit lnSpcReduction="10000"/>
          </a:bodyPr>
          <a:lstStyle/>
          <a:p>
            <a:r>
              <a:rPr lang="en-US" dirty="0"/>
              <a:t>Allows you to compare two values with functions such as equals, less, </a:t>
            </a:r>
            <a:r>
              <a:rPr lang="en-US" dirty="0" err="1"/>
              <a:t>lessOrEquals</a:t>
            </a:r>
            <a:r>
              <a:rPr lang="en-US" dirty="0"/>
              <a:t>, greater, </a:t>
            </a:r>
            <a:r>
              <a:rPr lang="en-US" dirty="0" err="1"/>
              <a:t>greaterOrEquals</a:t>
            </a:r>
            <a:endParaRPr lang="en-US" dirty="0"/>
          </a:p>
          <a:p>
            <a:r>
              <a:rPr lang="en-US" dirty="0"/>
              <a:t>Combine “equals” with the “condition” element to test whether a resource is deployed (most useful example of comparison functions that I’ve found yet)</a:t>
            </a:r>
          </a:p>
          <a:p>
            <a:endParaRPr lang="en-US" dirty="0"/>
          </a:p>
          <a:p>
            <a:pPr marL="0" indent="0">
              <a:buNone/>
            </a:pPr>
            <a:r>
              <a:rPr lang="en-US" sz="2600" dirty="0">
                <a:latin typeface="Courier New" panose="02070309020205020404" pitchFamily="49" charset="0"/>
                <a:cs typeface="Courier New" panose="02070309020205020404" pitchFamily="49" charset="0"/>
              </a:rPr>
              <a:t>{</a:t>
            </a:r>
          </a:p>
          <a:p>
            <a:pPr marL="457200" lvl="1" indent="0">
              <a:buNone/>
            </a:pPr>
            <a:r>
              <a:rPr lang="en-US" sz="2200" dirty="0">
                <a:latin typeface="Courier New" panose="02070309020205020404" pitchFamily="49" charset="0"/>
                <a:cs typeface="Courier New" panose="02070309020205020404" pitchFamily="49" charset="0"/>
              </a:rPr>
              <a:t>“condition”: “[equals(variables(‘</a:t>
            </a:r>
            <a:r>
              <a:rPr lang="en-US" sz="2200" dirty="0" err="1">
                <a:latin typeface="Courier New" panose="02070309020205020404" pitchFamily="49" charset="0"/>
                <a:cs typeface="Courier New" panose="02070309020205020404" pitchFamily="49" charset="0"/>
              </a:rPr>
              <a:t>newOrExisting</a:t>
            </a:r>
            <a:r>
              <a:rPr lang="en-US" sz="2200" dirty="0">
                <a:latin typeface="Courier New" panose="02070309020205020404" pitchFamily="49" charset="0"/>
                <a:cs typeface="Courier New" panose="02070309020205020404" pitchFamily="49" charset="0"/>
              </a:rPr>
              <a:t>’),’new’]”</a:t>
            </a:r>
          </a:p>
          <a:p>
            <a:pPr marL="457200" lvl="1" indent="0">
              <a:buNone/>
            </a:pPr>
            <a:r>
              <a:rPr lang="en-US" sz="2200" dirty="0">
                <a:latin typeface="Courier New" panose="02070309020205020404" pitchFamily="49" charset="0"/>
                <a:cs typeface="Courier New" panose="02070309020205020404" pitchFamily="49" charset="0"/>
              </a:rPr>
              <a:t>…</a:t>
            </a:r>
          </a:p>
          <a:p>
            <a:pPr marL="0" indent="0">
              <a:buNone/>
            </a:pPr>
            <a:r>
              <a:rPr lang="en-US" sz="2600" dirty="0">
                <a:latin typeface="Courier New" panose="02070309020205020404" pitchFamily="49" charset="0"/>
                <a:cs typeface="Courier New" panose="02070309020205020404" pitchFamily="49" charset="0"/>
              </a:rPr>
              <a:t>}</a:t>
            </a:r>
          </a:p>
          <a:p>
            <a:pPr marL="0" indent="0">
              <a:buNone/>
            </a:pPr>
            <a:r>
              <a:rPr lang="en-US" sz="1700" dirty="0">
                <a:hlinkClick r:id="rId3"/>
              </a:rPr>
              <a:t>https://docs.microsoft.com/en-us/azure/azure-resource-manager/resource-group-template-functions-comparison</a:t>
            </a:r>
            <a:endParaRPr lang="en-US" sz="1700" dirty="0"/>
          </a:p>
        </p:txBody>
      </p:sp>
    </p:spTree>
    <p:extLst>
      <p:ext uri="{BB962C8B-B14F-4D97-AF65-F5344CB8AC3E}">
        <p14:creationId xmlns:p14="http://schemas.microsoft.com/office/powerpoint/2010/main" val="138515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838200" y="365125"/>
            <a:ext cx="10325483" cy="6007953"/>
          </a:xfrm>
          <a:prstGeom prst="rect">
            <a:avLst/>
          </a:prstGeom>
        </p:spPr>
      </p:pic>
    </p:spTree>
    <p:extLst>
      <p:ext uri="{BB962C8B-B14F-4D97-AF65-F5344CB8AC3E}">
        <p14:creationId xmlns:p14="http://schemas.microsoft.com/office/powerpoint/2010/main" val="2345965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3627596"/>
          </a:xfrm>
        </p:spPr>
        <p:txBody>
          <a:bodyPr/>
          <a:lstStyle/>
          <a:p>
            <a:r>
              <a:rPr lang="en-US" dirty="0">
                <a:hlinkClick r:id="rId3"/>
              </a:rPr>
              <a:t>Install Windows Subsystem for Linux</a:t>
            </a:r>
            <a:r>
              <a:rPr lang="en-US" dirty="0"/>
              <a:t> (Bash Shell)</a:t>
            </a:r>
          </a:p>
          <a:p>
            <a:r>
              <a:rPr lang="en-US" dirty="0">
                <a:hlinkClick r:id="rId4"/>
              </a:rPr>
              <a:t>Install the Azure CLI</a:t>
            </a:r>
            <a:r>
              <a:rPr lang="en-US" dirty="0"/>
              <a:t> (V2) </a:t>
            </a:r>
          </a:p>
          <a:p>
            <a:r>
              <a:rPr lang="en-US" dirty="0">
                <a:hlinkClick r:id="rId5"/>
              </a:rPr>
              <a:t>Install Visual Studio Code</a:t>
            </a:r>
            <a:endParaRPr lang="en-US" dirty="0"/>
          </a:p>
          <a:p>
            <a:r>
              <a:rPr lang="en-US" dirty="0"/>
              <a:t>Install ARM Template plugins for VS Code</a:t>
            </a:r>
          </a:p>
          <a:p>
            <a:pPr lvl="1"/>
            <a:r>
              <a:rPr lang="en-US" dirty="0">
                <a:hlinkClick r:id="rId6"/>
              </a:rPr>
              <a:t>ARM Tools</a:t>
            </a:r>
            <a:endParaRPr lang="en-US" dirty="0"/>
          </a:p>
          <a:p>
            <a:pPr lvl="1"/>
            <a:r>
              <a:rPr lang="en-US" dirty="0">
                <a:hlinkClick r:id="rId7"/>
              </a:rPr>
              <a:t>ARM Snippets</a:t>
            </a:r>
            <a:endParaRPr lang="en-US" dirty="0"/>
          </a:p>
        </p:txBody>
      </p:sp>
      <p:sp>
        <p:nvSpPr>
          <p:cNvPr id="3" name="Title 2"/>
          <p:cNvSpPr>
            <a:spLocks noGrp="1"/>
          </p:cNvSpPr>
          <p:nvPr>
            <p:ph type="title"/>
          </p:nvPr>
        </p:nvSpPr>
        <p:spPr/>
        <p:txBody>
          <a:bodyPr/>
          <a:lstStyle/>
          <a:p>
            <a:r>
              <a:rPr lang="en-US" dirty="0"/>
              <a:t>Challenge #0</a:t>
            </a:r>
            <a:br>
              <a:rPr lang="en-US" dirty="0"/>
            </a:br>
            <a:r>
              <a:rPr lang="en-US" sz="3600" dirty="0">
                <a:solidFill>
                  <a:srgbClr val="0078D7"/>
                </a:solidFill>
              </a:rPr>
              <a:t>Step 1: Get your machines ready!</a:t>
            </a:r>
            <a:endParaRPr lang="en-US" dirty="0">
              <a:solidFill>
                <a:srgbClr val="0078D7"/>
              </a:solidFill>
            </a:endParaRPr>
          </a:p>
        </p:txBody>
      </p:sp>
    </p:spTree>
    <p:extLst>
      <p:ext uri="{BB962C8B-B14F-4D97-AF65-F5344CB8AC3E}">
        <p14:creationId xmlns:p14="http://schemas.microsoft.com/office/powerpoint/2010/main" val="202959742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a:t>ARM Advanced </a:t>
            </a:r>
            <a:r>
              <a:rPr lang="en-US" dirty="0"/>
              <a:t>Feature</a:t>
            </a:r>
            <a:r>
              <a:rPr lang="en-US"/>
              <a:t>:</a:t>
            </a:r>
            <a:br>
              <a:rPr lang="en-US" dirty="0"/>
            </a:br>
            <a:r>
              <a:rPr lang="en-US"/>
              <a:t>copyIndex() aka Looping</a:t>
            </a:r>
            <a:endParaRPr lang="en-US" dirty="0"/>
          </a:p>
        </p:txBody>
      </p:sp>
    </p:spTree>
    <p:extLst>
      <p:ext uri="{BB962C8B-B14F-4D97-AF65-F5344CB8AC3E}">
        <p14:creationId xmlns:p14="http://schemas.microsoft.com/office/powerpoint/2010/main" val="29379764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copyIndex</a:t>
            </a:r>
            <a:r>
              <a:rPr lang="en-US" dirty="0"/>
              <a:t>()…numeric function</a:t>
            </a:r>
          </a:p>
        </p:txBody>
      </p:sp>
      <p:sp>
        <p:nvSpPr>
          <p:cNvPr id="3" name="Content Placeholder 2"/>
          <p:cNvSpPr>
            <a:spLocks noGrp="1"/>
          </p:cNvSpPr>
          <p:nvPr>
            <p:ph idx="1"/>
          </p:nvPr>
        </p:nvSpPr>
        <p:spPr/>
        <p:txBody>
          <a:bodyPr>
            <a:normAutofit fontScale="77500" lnSpcReduction="20000"/>
          </a:bodyPr>
          <a:lstStyle/>
          <a:p>
            <a:r>
              <a:rPr lang="en-US" dirty="0"/>
              <a:t>Add a “copy” section to a resource and reference with the </a:t>
            </a:r>
            <a:r>
              <a:rPr lang="en-US" dirty="0" err="1"/>
              <a:t>copyIndex</a:t>
            </a:r>
            <a:r>
              <a:rPr lang="en-US" dirty="0"/>
              <a:t>() function</a:t>
            </a:r>
          </a:p>
          <a:p>
            <a:pPr marL="0" indent="0">
              <a:buNone/>
            </a:pPr>
            <a:endParaRPr lang="en-US" dirty="0"/>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"resources":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apiVersion</a:t>
            </a:r>
            <a:r>
              <a:rPr lang="en-US" sz="1900" dirty="0">
                <a:latin typeface="Courier New" panose="02070309020205020404" pitchFamily="49" charset="0"/>
                <a:cs typeface="Courier New" panose="02070309020205020404" pitchFamily="49" charset="0"/>
              </a:rPr>
              <a:t>": "2016-01-01",</a:t>
            </a:r>
          </a:p>
          <a:p>
            <a:pPr marL="0" indent="0">
              <a:lnSpc>
                <a:spcPct val="70000"/>
              </a:lnSpc>
              <a:spcBef>
                <a:spcPts val="600"/>
              </a:spcBef>
              <a:buNone/>
            </a:pPr>
            <a:r>
              <a:rPr lang="en-US" sz="1900" b="1" dirty="0">
                <a:latin typeface="Courier New" panose="02070309020205020404" pitchFamily="49" charset="0"/>
                <a:cs typeface="Courier New" panose="02070309020205020404" pitchFamily="49" charset="0"/>
              </a:rPr>
              <a:t>            "type": "</a:t>
            </a:r>
            <a:r>
              <a:rPr lang="en-US" sz="1900" b="1" dirty="0" err="1">
                <a:latin typeface="Courier New" panose="02070309020205020404" pitchFamily="49" charset="0"/>
                <a:cs typeface="Courier New" panose="02070309020205020404" pitchFamily="49" charset="0"/>
              </a:rPr>
              <a:t>Microsoft.Storage</a:t>
            </a:r>
            <a:r>
              <a:rPr lang="en-US" sz="1900" b="1" dirty="0">
                <a:latin typeface="Courier New" panose="02070309020205020404" pitchFamily="49" charset="0"/>
                <a:cs typeface="Courier New" panose="02070309020205020404" pitchFamily="49" charset="0"/>
              </a:rPr>
              <a:t>/</a:t>
            </a:r>
            <a:r>
              <a:rPr lang="en-US" sz="1900" b="1" dirty="0" err="1">
                <a:latin typeface="Courier New" panose="02070309020205020404" pitchFamily="49" charset="0"/>
                <a:cs typeface="Courier New" panose="02070309020205020404" pitchFamily="49" charset="0"/>
              </a:rPr>
              <a:t>storageAccounts</a:t>
            </a:r>
            <a:r>
              <a:rPr lang="en-US" sz="1900" b="1" dirty="0">
                <a:latin typeface="Courier New" panose="02070309020205020404" pitchFamily="49" charset="0"/>
                <a:cs typeface="Courier New" panose="02070309020205020404" pitchFamily="49" charset="0"/>
              </a:rPr>
              <a:t>",</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a:highlight>
                  <a:srgbClr val="FFFF00"/>
                </a:highlight>
                <a:latin typeface="Courier New" panose="02070309020205020404" pitchFamily="49" charset="0"/>
                <a:cs typeface="Courier New" panose="02070309020205020404" pitchFamily="49" charset="0"/>
              </a:rPr>
              <a:t>"name": "[</a:t>
            </a:r>
            <a:r>
              <a:rPr lang="en-US" sz="1900" dirty="0" err="1">
                <a:highlight>
                  <a:srgbClr val="FFFF00"/>
                </a:highlight>
                <a:latin typeface="Courier New" panose="02070309020205020404" pitchFamily="49" charset="0"/>
                <a:cs typeface="Courier New" panose="02070309020205020404" pitchFamily="49" charset="0"/>
              </a:rPr>
              <a:t>concat</a:t>
            </a:r>
            <a:r>
              <a:rPr lang="en-US" sz="1900" dirty="0">
                <a:highlight>
                  <a:srgbClr val="FFFF00"/>
                </a:highlight>
                <a:latin typeface="Courier New" panose="02070309020205020404" pitchFamily="49" charset="0"/>
                <a:cs typeface="Courier New" panose="02070309020205020404" pitchFamily="49" charset="0"/>
              </a:rPr>
              <a:t>(</a:t>
            </a:r>
            <a:r>
              <a:rPr lang="en-US" sz="1900" dirty="0" err="1">
                <a:highlight>
                  <a:srgbClr val="FFFF00"/>
                </a:highlight>
                <a:latin typeface="Courier New" panose="02070309020205020404" pitchFamily="49" charset="0"/>
                <a:cs typeface="Courier New" panose="02070309020205020404" pitchFamily="49" charset="0"/>
              </a:rPr>
              <a:t>copyIndex</a:t>
            </a:r>
            <a:r>
              <a:rPr lang="en-US" sz="1900" dirty="0">
                <a:highlight>
                  <a:srgbClr val="FFFF00"/>
                </a:highlight>
                <a:latin typeface="Courier New" panose="02070309020205020404" pitchFamily="49" charset="0"/>
                <a:cs typeface="Courier New" panose="02070309020205020404" pitchFamily="49" charset="0"/>
              </a:rPr>
              <a:t>(),'storage', </a:t>
            </a:r>
            <a:r>
              <a:rPr lang="en-US" sz="1900" dirty="0" err="1">
                <a:highlight>
                  <a:srgbClr val="FFFF00"/>
                </a:highlight>
                <a:latin typeface="Courier New" panose="02070309020205020404" pitchFamily="49" charset="0"/>
                <a:cs typeface="Courier New" panose="02070309020205020404" pitchFamily="49" charset="0"/>
              </a:rPr>
              <a:t>uniqueString</a:t>
            </a:r>
            <a:r>
              <a:rPr lang="en-US" sz="1900" dirty="0">
                <a:highlight>
                  <a:srgbClr val="FFFF00"/>
                </a:highlight>
                <a:latin typeface="Courier New" panose="02070309020205020404" pitchFamily="49" charset="0"/>
                <a:cs typeface="Courier New" panose="02070309020205020404" pitchFamily="49" charset="0"/>
              </a:rPr>
              <a:t>(</a:t>
            </a:r>
            <a:r>
              <a:rPr lang="en-US" sz="1900" dirty="0" err="1">
                <a:highlight>
                  <a:srgbClr val="FFFF00"/>
                </a:highlight>
                <a:latin typeface="Courier New" panose="02070309020205020404" pitchFamily="49" charset="0"/>
                <a:cs typeface="Courier New" panose="02070309020205020404" pitchFamily="49" charset="0"/>
              </a:rPr>
              <a:t>resourceGroup</a:t>
            </a:r>
            <a:r>
              <a:rPr lang="en-US" sz="1900" dirty="0">
                <a:highlight>
                  <a:srgbClr val="FFFF00"/>
                </a:highlight>
                <a:latin typeface="Courier New" panose="02070309020205020404" pitchFamily="49" charset="0"/>
                <a:cs typeface="Courier New" panose="02070309020205020404" pitchFamily="49" charset="0"/>
              </a:rPr>
              <a:t>().id))]",</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"location": "[</a:t>
            </a:r>
            <a:r>
              <a:rPr lang="en-US" sz="1900" dirty="0" err="1">
                <a:latin typeface="Courier New" panose="02070309020205020404" pitchFamily="49" charset="0"/>
                <a:cs typeface="Courier New" panose="02070309020205020404" pitchFamily="49" charset="0"/>
              </a:rPr>
              <a:t>resourceGroup</a:t>
            </a:r>
            <a:r>
              <a:rPr lang="en-US" sz="1900" dirty="0">
                <a:latin typeface="Courier New" panose="02070309020205020404" pitchFamily="49" charset="0"/>
                <a:cs typeface="Courier New" panose="02070309020205020404" pitchFamily="49" charset="0"/>
              </a:rPr>
              <a:t>().location]",</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sku</a:t>
            </a:r>
            <a:r>
              <a:rPr lang="en-US" sz="1900" dirty="0">
                <a:latin typeface="Courier New" panose="02070309020205020404" pitchFamily="49" charset="0"/>
                <a:cs typeface="Courier New" panose="02070309020205020404" pitchFamily="49" charset="0"/>
              </a:rPr>
              <a:t>":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"name": "</a:t>
            </a:r>
            <a:r>
              <a:rPr lang="en-US" sz="1900" dirty="0" err="1">
                <a:latin typeface="Courier New" panose="02070309020205020404" pitchFamily="49" charset="0"/>
                <a:cs typeface="Courier New" panose="02070309020205020404" pitchFamily="49" charset="0"/>
              </a:rPr>
              <a:t>Standard_LRS</a:t>
            </a:r>
            <a:r>
              <a:rPr lang="en-US" sz="1900" dirty="0">
                <a:latin typeface="Courier New" panose="02070309020205020404" pitchFamily="49" charset="0"/>
                <a:cs typeface="Courier New" panose="02070309020205020404" pitchFamily="49" charset="0"/>
              </a:rPr>
              <a:t>"</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"kind": "Storage",</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"properties":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a:highlight>
                  <a:srgbClr val="FFFF00"/>
                </a:highlight>
                <a:latin typeface="Courier New" panose="02070309020205020404" pitchFamily="49" charset="0"/>
                <a:cs typeface="Courier New" panose="02070309020205020404" pitchFamily="49" charset="0"/>
              </a:rPr>
              <a:t>"copy":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a:highlight>
                  <a:srgbClr val="FFFF00"/>
                </a:highlight>
                <a:latin typeface="Courier New" panose="02070309020205020404" pitchFamily="49" charset="0"/>
                <a:cs typeface="Courier New" panose="02070309020205020404" pitchFamily="49" charset="0"/>
              </a:rPr>
              <a:t>"name": "</a:t>
            </a:r>
            <a:r>
              <a:rPr lang="en-US" sz="1900" dirty="0" err="1">
                <a:highlight>
                  <a:srgbClr val="FFFF00"/>
                </a:highlight>
                <a:latin typeface="Courier New" panose="02070309020205020404" pitchFamily="49" charset="0"/>
                <a:cs typeface="Courier New" panose="02070309020205020404" pitchFamily="49" charset="0"/>
              </a:rPr>
              <a:t>storagecopy</a:t>
            </a:r>
            <a:r>
              <a:rPr lang="en-US" sz="1900" dirty="0">
                <a:highlight>
                  <a:srgbClr val="FFFF00"/>
                </a:highlight>
                <a:latin typeface="Courier New" panose="02070309020205020404" pitchFamily="49" charset="0"/>
                <a:cs typeface="Courier New" panose="02070309020205020404" pitchFamily="49" charset="0"/>
              </a:rPr>
              <a:t>",</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a:highlight>
                  <a:srgbClr val="FFFF00"/>
                </a:highlight>
                <a:latin typeface="Courier New" panose="02070309020205020404" pitchFamily="49" charset="0"/>
                <a:cs typeface="Courier New" panose="02070309020205020404" pitchFamily="49" charset="0"/>
              </a:rPr>
              <a:t>"count": 3</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p>
          <a:p>
            <a:pPr marL="0" indent="0">
              <a:buNone/>
            </a:pPr>
            <a:endParaRPr lang="en-US" sz="2100" dirty="0">
              <a:hlinkClick r:id="" action="ppaction://noaction"/>
            </a:endParaRPr>
          </a:p>
          <a:p>
            <a:pPr marL="0" indent="0">
              <a:buNone/>
            </a:pPr>
            <a:r>
              <a:rPr lang="en-US" sz="2100" dirty="0">
                <a:hlinkClick r:id="" action="ppaction://noaction"/>
              </a:rPr>
              <a:t>https://docs.microsoft.com/en-us/azure/azure-resource-manager/resource-group-create-multiple</a:t>
            </a:r>
            <a:endParaRPr lang="en-US" sz="2100" dirty="0"/>
          </a:p>
          <a:p>
            <a:endParaRPr lang="en-US" dirty="0"/>
          </a:p>
          <a:p>
            <a:endParaRPr lang="en-US" dirty="0"/>
          </a:p>
        </p:txBody>
      </p:sp>
    </p:spTree>
    <p:extLst>
      <p:ext uri="{BB962C8B-B14F-4D97-AF65-F5344CB8AC3E}">
        <p14:creationId xmlns:p14="http://schemas.microsoft.com/office/powerpoint/2010/main" val="1105247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6779" y="335012"/>
            <a:ext cx="10638442" cy="6187976"/>
          </a:xfrm>
          <a:prstGeom prst="rect">
            <a:avLst/>
          </a:prstGeom>
        </p:spPr>
      </p:pic>
    </p:spTree>
    <p:extLst>
      <p:ext uri="{BB962C8B-B14F-4D97-AF65-F5344CB8AC3E}">
        <p14:creationId xmlns:p14="http://schemas.microsoft.com/office/powerpoint/2010/main" val="1767596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1605517"/>
            <a:ext cx="11653523" cy="3595088"/>
          </a:xfrm>
        </p:spPr>
        <p:txBody>
          <a:bodyPr/>
          <a:lstStyle/>
          <a:p>
            <a:r>
              <a:rPr lang="en-US" dirty="0"/>
              <a:t>Hands-on: Create an ARM Template with Advanced Features</a:t>
            </a:r>
          </a:p>
        </p:txBody>
      </p:sp>
    </p:spTree>
    <p:extLst>
      <p:ext uri="{BB962C8B-B14F-4D97-AF65-F5344CB8AC3E}">
        <p14:creationId xmlns:p14="http://schemas.microsoft.com/office/powerpoint/2010/main" val="413135965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963504"/>
          </a:xfrm>
        </p:spPr>
        <p:txBody>
          <a:bodyPr/>
          <a:lstStyle/>
          <a:p>
            <a:r>
              <a:rPr lang="en-US" dirty="0"/>
              <a:t>Extend template to provision VNET w/one subnet</a:t>
            </a:r>
          </a:p>
          <a:p>
            <a:r>
              <a:rPr lang="en-US" dirty="0"/>
              <a:t>Template takes the following inputs:</a:t>
            </a:r>
          </a:p>
          <a:p>
            <a:pPr lvl="1"/>
            <a:r>
              <a:rPr lang="en-US" dirty="0"/>
              <a:t>Virtual Network Name and Address Prefix</a:t>
            </a:r>
          </a:p>
          <a:p>
            <a:pPr lvl="1"/>
            <a:r>
              <a:rPr lang="en-US" dirty="0"/>
              <a:t>Subnet Name and Address Prefix</a:t>
            </a:r>
          </a:p>
          <a:p>
            <a:r>
              <a:rPr lang="en-US" dirty="0"/>
              <a:t>Find an easier way to pass in parameters</a:t>
            </a:r>
          </a:p>
        </p:txBody>
      </p:sp>
      <p:sp>
        <p:nvSpPr>
          <p:cNvPr id="3" name="Title 2"/>
          <p:cNvSpPr>
            <a:spLocks noGrp="1"/>
          </p:cNvSpPr>
          <p:nvPr>
            <p:ph type="title"/>
          </p:nvPr>
        </p:nvSpPr>
        <p:spPr/>
        <p:txBody>
          <a:bodyPr/>
          <a:lstStyle/>
          <a:p>
            <a:r>
              <a:rPr lang="en-US" dirty="0"/>
              <a:t>Challenge #2</a:t>
            </a:r>
            <a:br>
              <a:rPr lang="en-US" dirty="0"/>
            </a:br>
            <a:r>
              <a:rPr lang="en-US" sz="3600" dirty="0">
                <a:solidFill>
                  <a:srgbClr val="0078D7"/>
                </a:solidFill>
              </a:rPr>
              <a:t>Deploy a simple network stack</a:t>
            </a:r>
            <a:endParaRPr lang="en-US" dirty="0">
              <a:solidFill>
                <a:srgbClr val="0078D7"/>
              </a:solidFill>
            </a:endParaRPr>
          </a:p>
        </p:txBody>
      </p:sp>
    </p:spTree>
    <p:extLst>
      <p:ext uri="{BB962C8B-B14F-4D97-AF65-F5344CB8AC3E}">
        <p14:creationId xmlns:p14="http://schemas.microsoft.com/office/powerpoint/2010/main" val="27954200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06003F-458F-4460-9FB7-3104FC647CB8}"/>
              </a:ext>
            </a:extLst>
          </p:cNvPr>
          <p:cNvSpPr>
            <a:spLocks noGrp="1"/>
          </p:cNvSpPr>
          <p:nvPr>
            <p:ph type="body" sz="quarter" idx="10"/>
          </p:nvPr>
        </p:nvSpPr>
        <p:spPr>
          <a:xfrm>
            <a:off x="269239" y="1189178"/>
            <a:ext cx="5826761" cy="4690515"/>
          </a:xfrm>
        </p:spPr>
        <p:txBody>
          <a:bodyPr/>
          <a:lstStyle/>
          <a:p>
            <a:r>
              <a:rPr lang="en-US" sz="2400" dirty="0"/>
              <a:t>Starting from scratch. . .</a:t>
            </a:r>
          </a:p>
          <a:p>
            <a:pPr lvl="1"/>
            <a:r>
              <a:rPr lang="en-US" sz="1400" dirty="0"/>
              <a:t>Leverage </a:t>
            </a:r>
            <a:r>
              <a:rPr lang="en-US" sz="1400" dirty="0" err="1"/>
              <a:t>QuickStarts</a:t>
            </a:r>
            <a:r>
              <a:rPr lang="en-US" sz="1400" dirty="0"/>
              <a:t>, Automation Script / Export, etc. to quickly get started</a:t>
            </a:r>
          </a:p>
          <a:p>
            <a:r>
              <a:rPr lang="en-US" sz="2400" dirty="0"/>
              <a:t>Over-parameterization (no </a:t>
            </a:r>
            <a:r>
              <a:rPr lang="en-US" sz="2400" dirty="0" err="1"/>
              <a:t>defaultValues</a:t>
            </a:r>
            <a:r>
              <a:rPr lang="en-US" sz="2400" dirty="0"/>
              <a:t>)</a:t>
            </a:r>
          </a:p>
          <a:p>
            <a:pPr lvl="1"/>
            <a:r>
              <a:rPr lang="en-US" sz="1400" dirty="0"/>
              <a:t>Use variables, functions/expressions, &amp; intelligent defaults!</a:t>
            </a:r>
          </a:p>
          <a:p>
            <a:r>
              <a:rPr lang="en-US" sz="2400" dirty="0"/>
              <a:t>Duplicating code</a:t>
            </a:r>
          </a:p>
          <a:p>
            <a:pPr lvl="1"/>
            <a:r>
              <a:rPr lang="en-US" sz="1400" dirty="0"/>
              <a:t>Copy/Pasting and Nesting instead of using copy loops &amp; functions/expressions</a:t>
            </a:r>
          </a:p>
          <a:p>
            <a:r>
              <a:rPr lang="en-US" sz="2400" dirty="0"/>
              <a:t>Variables for the sake of variables</a:t>
            </a:r>
          </a:p>
          <a:p>
            <a:pPr lvl="1"/>
            <a:r>
              <a:rPr lang="en-US" sz="1400" dirty="0"/>
              <a:t>“</a:t>
            </a:r>
            <a:r>
              <a:rPr lang="en-US" sz="1400" dirty="0" err="1"/>
              <a:t>vmName</a:t>
            </a:r>
            <a:r>
              <a:rPr lang="en-US" sz="1400" dirty="0"/>
              <a:t>” : “[parameters(‘</a:t>
            </a:r>
            <a:r>
              <a:rPr lang="en-US" sz="1400" dirty="0" err="1"/>
              <a:t>vmName</a:t>
            </a:r>
            <a:r>
              <a:rPr lang="en-US" sz="1400" dirty="0"/>
              <a:t>’)]”</a:t>
            </a:r>
          </a:p>
          <a:p>
            <a:r>
              <a:rPr lang="en-US" sz="2400" dirty="0"/>
              <a:t>Secrets in source</a:t>
            </a:r>
          </a:p>
          <a:p>
            <a:pPr lvl="1"/>
            <a:r>
              <a:rPr lang="en-US" sz="1400" dirty="0"/>
              <a:t>Use </a:t>
            </a:r>
            <a:r>
              <a:rPr lang="en-US" sz="1400" dirty="0" err="1"/>
              <a:t>KeyVault</a:t>
            </a:r>
            <a:r>
              <a:rPr lang="en-US" sz="1400" dirty="0"/>
              <a:t> and Managed Identity</a:t>
            </a:r>
          </a:p>
          <a:p>
            <a:r>
              <a:rPr lang="en-US" sz="2400" dirty="0"/>
              <a:t>Variables for </a:t>
            </a:r>
            <a:r>
              <a:rPr lang="en-US" sz="2400" dirty="0" err="1"/>
              <a:t>api</a:t>
            </a:r>
            <a:r>
              <a:rPr lang="en-US" sz="2400" dirty="0"/>
              <a:t>-version</a:t>
            </a:r>
          </a:p>
          <a:p>
            <a:pPr lvl="1"/>
            <a:r>
              <a:rPr lang="en-US" sz="1400" dirty="0"/>
              <a:t>New </a:t>
            </a:r>
            <a:r>
              <a:rPr lang="en-US" sz="1400" dirty="0" err="1"/>
              <a:t>api</a:t>
            </a:r>
            <a:r>
              <a:rPr lang="en-US" sz="1400" dirty="0"/>
              <a:t>-version represents an updated payload</a:t>
            </a:r>
          </a:p>
        </p:txBody>
      </p:sp>
      <p:sp>
        <p:nvSpPr>
          <p:cNvPr id="3" name="Title 2">
            <a:extLst>
              <a:ext uri="{FF2B5EF4-FFF2-40B4-BE49-F238E27FC236}">
                <a16:creationId xmlns:a16="http://schemas.microsoft.com/office/drawing/2014/main" id="{84895A24-803A-41CD-9D6F-BA74CB5811E3}"/>
              </a:ext>
            </a:extLst>
          </p:cNvPr>
          <p:cNvSpPr>
            <a:spLocks noGrp="1"/>
          </p:cNvSpPr>
          <p:nvPr>
            <p:ph type="title"/>
          </p:nvPr>
        </p:nvSpPr>
        <p:spPr/>
        <p:txBody>
          <a:bodyPr/>
          <a:lstStyle/>
          <a:p>
            <a:r>
              <a:rPr lang="en-US" dirty="0"/>
              <a:t>Practices to avoid. . . ( </a:t>
            </a:r>
            <a:r>
              <a:rPr lang="en-US" b="1" dirty="0"/>
              <a:t>!</a:t>
            </a:r>
            <a:r>
              <a:rPr lang="en-US" dirty="0"/>
              <a:t>best practices )</a:t>
            </a:r>
          </a:p>
        </p:txBody>
      </p:sp>
      <p:sp>
        <p:nvSpPr>
          <p:cNvPr id="4" name="Text Placeholder 1">
            <a:extLst>
              <a:ext uri="{FF2B5EF4-FFF2-40B4-BE49-F238E27FC236}">
                <a16:creationId xmlns:a16="http://schemas.microsoft.com/office/drawing/2014/main" id="{AB93379D-F2E5-4618-BD57-55CC87E50976}"/>
              </a:ext>
            </a:extLst>
          </p:cNvPr>
          <p:cNvSpPr txBox="1">
            <a:spLocks/>
          </p:cNvSpPr>
          <p:nvPr/>
        </p:nvSpPr>
        <p:spPr>
          <a:xfrm>
            <a:off x="6096000" y="1189176"/>
            <a:ext cx="5826761" cy="459202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Using the wrong template expression, wrong function or wrong approach (</a:t>
            </a: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Light"/>
                <a:ea typeface="+mn-ea"/>
                <a:cs typeface="+mn-cs"/>
              </a:rPr>
              <a:t>mul</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E.g. use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resourceId</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instead of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concat</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Not using a template expression or wrong function</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Unnecessary dependencies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Use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dependsOn</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and/or reference() only when necessary</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Hard-coding</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URIs,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Ips</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secrets, locations, VM sizes,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etc</a:t>
            </a:r>
            <a:endPar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Light"/>
                <a:ea typeface="+mn-ea"/>
                <a:cs typeface="+mn-cs"/>
              </a:rPr>
              <a:t>RunOnce</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 behaviors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Build idempotent, re-entrant templates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Thinking imperatively</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ARM templates describe the goal state of an application, and the sequence in which that state can be realized</a:t>
            </a:r>
          </a:p>
        </p:txBody>
      </p:sp>
      <p:sp>
        <p:nvSpPr>
          <p:cNvPr id="5" name="Rectangle 4">
            <a:extLst>
              <a:ext uri="{FF2B5EF4-FFF2-40B4-BE49-F238E27FC236}">
                <a16:creationId xmlns:a16="http://schemas.microsoft.com/office/drawing/2014/main" id="{06ADB93D-4D5F-4AA2-9A8F-AFA00CD3135E}"/>
              </a:ext>
            </a:extLst>
          </p:cNvPr>
          <p:cNvSpPr/>
          <p:nvPr/>
        </p:nvSpPr>
        <p:spPr>
          <a:xfrm>
            <a:off x="3563402" y="6199157"/>
            <a:ext cx="55084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hlinkClick r:id="rId3"/>
              </a:rPr>
              <a:t>https://github.com/Azure/azure-quickstart-templates</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 </a:t>
            </a:r>
          </a:p>
        </p:txBody>
      </p:sp>
    </p:spTree>
    <p:extLst>
      <p:ext uri="{BB962C8B-B14F-4D97-AF65-F5344CB8AC3E}">
        <p14:creationId xmlns:p14="http://schemas.microsoft.com/office/powerpoint/2010/main" val="4197007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fade">
                                      <p:cBhvr>
                                        <p:cTn id="47" dur="500"/>
                                        <p:tgtEl>
                                          <p:spTgt spid="2">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txEl>
                                              <p:pRg st="11" end="11"/>
                                            </p:txEl>
                                          </p:spTgt>
                                        </p:tgtEl>
                                        <p:attrNameLst>
                                          <p:attrName>style.visibility</p:attrName>
                                        </p:attrNameLst>
                                      </p:cBhvr>
                                      <p:to>
                                        <p:strVal val="visible"/>
                                      </p:to>
                                    </p:set>
                                    <p:animEffect transition="in" filter="fade">
                                      <p:cBhvr>
                                        <p:cTn id="50" dur="500"/>
                                        <p:tgtEl>
                                          <p:spTgt spid="2">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txEl>
                                              <p:pRg st="0" end="0"/>
                                            </p:txEl>
                                          </p:spTgt>
                                        </p:tgtEl>
                                        <p:attrNameLst>
                                          <p:attrName>style.visibility</p:attrName>
                                        </p:attrNameLst>
                                      </p:cBhvr>
                                      <p:to>
                                        <p:strVal val="visible"/>
                                      </p:to>
                                    </p:set>
                                    <p:animEffect transition="in" filter="fade">
                                      <p:cBhvr>
                                        <p:cTn id="55" dur="500"/>
                                        <p:tgtEl>
                                          <p:spTgt spid="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xEl>
                                              <p:pRg st="1" end="1"/>
                                            </p:txEl>
                                          </p:spTgt>
                                        </p:tgtEl>
                                        <p:attrNameLst>
                                          <p:attrName>style.visibility</p:attrName>
                                        </p:attrNameLst>
                                      </p:cBhvr>
                                      <p:to>
                                        <p:strVal val="visible"/>
                                      </p:to>
                                    </p:set>
                                    <p:animEffect transition="in" filter="fade">
                                      <p:cBhvr>
                                        <p:cTn id="58" dur="500"/>
                                        <p:tgtEl>
                                          <p:spTgt spid="4">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xEl>
                                              <p:pRg st="2" end="2"/>
                                            </p:txEl>
                                          </p:spTgt>
                                        </p:tgtEl>
                                        <p:attrNameLst>
                                          <p:attrName>style.visibility</p:attrName>
                                        </p:attrNameLst>
                                      </p:cBhvr>
                                      <p:to>
                                        <p:strVal val="visible"/>
                                      </p:to>
                                    </p:set>
                                    <p:animEffect transition="in" filter="fade">
                                      <p:cBhvr>
                                        <p:cTn id="63" dur="500"/>
                                        <p:tgtEl>
                                          <p:spTgt spid="4">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txEl>
                                              <p:pRg st="3" end="3"/>
                                            </p:txEl>
                                          </p:spTgt>
                                        </p:tgtEl>
                                        <p:attrNameLst>
                                          <p:attrName>style.visibility</p:attrName>
                                        </p:attrNameLst>
                                      </p:cBhvr>
                                      <p:to>
                                        <p:strVal val="visible"/>
                                      </p:to>
                                    </p:set>
                                    <p:animEffect transition="in" filter="fade">
                                      <p:cBhvr>
                                        <p:cTn id="68" dur="500"/>
                                        <p:tgtEl>
                                          <p:spTgt spid="4">
                                            <p:txEl>
                                              <p:pRg st="3" end="3"/>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
                                            <p:txEl>
                                              <p:pRg st="4" end="4"/>
                                            </p:txEl>
                                          </p:spTgt>
                                        </p:tgtEl>
                                        <p:attrNameLst>
                                          <p:attrName>style.visibility</p:attrName>
                                        </p:attrNameLst>
                                      </p:cBhvr>
                                      <p:to>
                                        <p:strVal val="visible"/>
                                      </p:to>
                                    </p:set>
                                    <p:animEffect transition="in" filter="fade">
                                      <p:cBhvr>
                                        <p:cTn id="71" dur="500"/>
                                        <p:tgtEl>
                                          <p:spTgt spid="4">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
                                            <p:txEl>
                                              <p:pRg st="5" end="5"/>
                                            </p:txEl>
                                          </p:spTgt>
                                        </p:tgtEl>
                                        <p:attrNameLst>
                                          <p:attrName>style.visibility</p:attrName>
                                        </p:attrNameLst>
                                      </p:cBhvr>
                                      <p:to>
                                        <p:strVal val="visible"/>
                                      </p:to>
                                    </p:set>
                                    <p:animEffect transition="in" filter="fade">
                                      <p:cBhvr>
                                        <p:cTn id="76" dur="500"/>
                                        <p:tgtEl>
                                          <p:spTgt spid="4">
                                            <p:txEl>
                                              <p:pRg st="5" end="5"/>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
                                            <p:txEl>
                                              <p:pRg st="6" end="6"/>
                                            </p:txEl>
                                          </p:spTgt>
                                        </p:tgtEl>
                                        <p:attrNameLst>
                                          <p:attrName>style.visibility</p:attrName>
                                        </p:attrNameLst>
                                      </p:cBhvr>
                                      <p:to>
                                        <p:strVal val="visible"/>
                                      </p:to>
                                    </p:set>
                                    <p:animEffect transition="in" filter="fade">
                                      <p:cBhvr>
                                        <p:cTn id="79" dur="500"/>
                                        <p:tgtEl>
                                          <p:spTgt spid="4">
                                            <p:txEl>
                                              <p:pRg st="6" end="6"/>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
                                            <p:txEl>
                                              <p:pRg st="7" end="7"/>
                                            </p:txEl>
                                          </p:spTgt>
                                        </p:tgtEl>
                                        <p:attrNameLst>
                                          <p:attrName>style.visibility</p:attrName>
                                        </p:attrNameLst>
                                      </p:cBhvr>
                                      <p:to>
                                        <p:strVal val="visible"/>
                                      </p:to>
                                    </p:set>
                                    <p:animEffect transition="in" filter="fade">
                                      <p:cBhvr>
                                        <p:cTn id="84" dur="500"/>
                                        <p:tgtEl>
                                          <p:spTgt spid="4">
                                            <p:txEl>
                                              <p:pRg st="7" end="7"/>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
                                            <p:txEl>
                                              <p:pRg st="8" end="8"/>
                                            </p:txEl>
                                          </p:spTgt>
                                        </p:tgtEl>
                                        <p:attrNameLst>
                                          <p:attrName>style.visibility</p:attrName>
                                        </p:attrNameLst>
                                      </p:cBhvr>
                                      <p:to>
                                        <p:strVal val="visible"/>
                                      </p:to>
                                    </p:set>
                                    <p:animEffect transition="in" filter="fade">
                                      <p:cBhvr>
                                        <p:cTn id="87" dur="500"/>
                                        <p:tgtEl>
                                          <p:spTgt spid="4">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
                                            <p:txEl>
                                              <p:pRg st="9" end="9"/>
                                            </p:txEl>
                                          </p:spTgt>
                                        </p:tgtEl>
                                        <p:attrNameLst>
                                          <p:attrName>style.visibility</p:attrName>
                                        </p:attrNameLst>
                                      </p:cBhvr>
                                      <p:to>
                                        <p:strVal val="visible"/>
                                      </p:to>
                                    </p:set>
                                    <p:animEffect transition="in" filter="fade">
                                      <p:cBhvr>
                                        <p:cTn id="92" dur="500"/>
                                        <p:tgtEl>
                                          <p:spTgt spid="4">
                                            <p:txEl>
                                              <p:pRg st="9" end="9"/>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
                                            <p:txEl>
                                              <p:pRg st="10" end="10"/>
                                            </p:txEl>
                                          </p:spTgt>
                                        </p:tgtEl>
                                        <p:attrNameLst>
                                          <p:attrName>style.visibility</p:attrName>
                                        </p:attrNameLst>
                                      </p:cBhvr>
                                      <p:to>
                                        <p:strVal val="visible"/>
                                      </p:to>
                                    </p:set>
                                    <p:animEffect transition="in" filter="fade">
                                      <p:cBhvr>
                                        <p:cTn id="9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Best Practices (it’s personal)</a:t>
            </a:r>
          </a:p>
        </p:txBody>
      </p:sp>
      <p:sp>
        <p:nvSpPr>
          <p:cNvPr id="3" name="Content Placeholder 2"/>
          <p:cNvSpPr>
            <a:spLocks noGrp="1"/>
          </p:cNvSpPr>
          <p:nvPr>
            <p:ph idx="1"/>
          </p:nvPr>
        </p:nvSpPr>
        <p:spPr>
          <a:xfrm>
            <a:off x="838200" y="1467293"/>
            <a:ext cx="10515600" cy="4709670"/>
          </a:xfrm>
        </p:spPr>
        <p:txBody>
          <a:bodyPr>
            <a:normAutofit/>
          </a:bodyPr>
          <a:lstStyle/>
          <a:p>
            <a:r>
              <a:rPr lang="en-US" dirty="0"/>
              <a:t>Naming Conventions</a:t>
            </a:r>
          </a:p>
          <a:p>
            <a:r>
              <a:rPr lang="en-US" dirty="0"/>
              <a:t>Parameter Usage</a:t>
            </a:r>
          </a:p>
          <a:p>
            <a:r>
              <a:rPr lang="en-US" dirty="0"/>
              <a:t>Variable Usage</a:t>
            </a:r>
          </a:p>
          <a:p>
            <a:r>
              <a:rPr lang="en-US" dirty="0"/>
              <a:t>Outputs</a:t>
            </a:r>
          </a:p>
          <a:p>
            <a:r>
              <a:rPr lang="en-US" dirty="0"/>
              <a:t>One-ring-to-rule-them-all (single giant template) vs Nested (aka linked) templates</a:t>
            </a:r>
          </a:p>
          <a:p>
            <a:r>
              <a:rPr lang="en-US" dirty="0"/>
              <a:t>Reference Link: </a:t>
            </a:r>
            <a:br>
              <a:rPr lang="en-US" dirty="0"/>
            </a:br>
            <a:r>
              <a:rPr lang="en-US" sz="1900" dirty="0">
                <a:hlinkClick r:id="rId3"/>
              </a:rPr>
              <a:t>https://docs.microsoft.com/en-us/azure/azure-resource-manager/resource-manager-template-best-practices</a:t>
            </a:r>
            <a:endParaRPr lang="en-US" sz="1900" dirty="0"/>
          </a:p>
          <a:p>
            <a:pPr marL="0" indent="0">
              <a:buNone/>
            </a:pPr>
            <a:endParaRPr lang="en-US" dirty="0"/>
          </a:p>
        </p:txBody>
      </p:sp>
    </p:spTree>
    <p:extLst>
      <p:ext uri="{BB962C8B-B14F-4D97-AF65-F5344CB8AC3E}">
        <p14:creationId xmlns:p14="http://schemas.microsoft.com/office/powerpoint/2010/main" val="344645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292662"/>
          </a:xfrm>
        </p:spPr>
        <p:txBody>
          <a:bodyPr/>
          <a:lstStyle/>
          <a:p>
            <a:r>
              <a:rPr lang="en-US" sz="3600" dirty="0"/>
              <a:t>Extend template to open ports 80 and 22 on the default subnet</a:t>
            </a:r>
            <a:endParaRPr lang="en-US" dirty="0"/>
          </a:p>
        </p:txBody>
      </p:sp>
      <p:sp>
        <p:nvSpPr>
          <p:cNvPr id="3" name="Title 2"/>
          <p:cNvSpPr>
            <a:spLocks noGrp="1"/>
          </p:cNvSpPr>
          <p:nvPr>
            <p:ph type="title"/>
          </p:nvPr>
        </p:nvSpPr>
        <p:spPr/>
        <p:txBody>
          <a:bodyPr/>
          <a:lstStyle/>
          <a:p>
            <a:r>
              <a:rPr lang="en-US" dirty="0"/>
              <a:t>Challenge #3</a:t>
            </a:r>
            <a:br>
              <a:rPr lang="en-US" dirty="0"/>
            </a:br>
            <a:r>
              <a:rPr lang="en-US" sz="3600" dirty="0">
                <a:solidFill>
                  <a:srgbClr val="0078D7"/>
                </a:solidFill>
              </a:rPr>
              <a:t>Deploy more than one resource</a:t>
            </a:r>
            <a:endParaRPr lang="en-US" dirty="0">
              <a:solidFill>
                <a:srgbClr val="0078D7"/>
              </a:solidFill>
            </a:endParaRPr>
          </a:p>
        </p:txBody>
      </p:sp>
      <p:sp>
        <p:nvSpPr>
          <p:cNvPr id="4" name="TextBox 3">
            <a:extLst>
              <a:ext uri="{FF2B5EF4-FFF2-40B4-BE49-F238E27FC236}">
                <a16:creationId xmlns:a16="http://schemas.microsoft.com/office/drawing/2014/main" id="{148059EC-E449-4A02-A018-7177C43738C1}"/>
              </a:ext>
            </a:extLst>
          </p:cNvPr>
          <p:cNvSpPr txBox="1"/>
          <p:nvPr/>
        </p:nvSpPr>
        <p:spPr>
          <a:xfrm>
            <a:off x="452284" y="5378245"/>
            <a:ext cx="1123827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50"/>
                </a:solidFill>
              </a:rPr>
              <a:t>Hint: </a:t>
            </a:r>
            <a:r>
              <a:rPr lang="en-US" sz="2400" dirty="0">
                <a:gradFill>
                  <a:gsLst>
                    <a:gs pos="2917">
                      <a:schemeClr val="tx1"/>
                    </a:gs>
                    <a:gs pos="30000">
                      <a:schemeClr val="tx1"/>
                    </a:gs>
                  </a:gsLst>
                  <a:lin ang="5400000" scaled="0"/>
                </a:gradFill>
              </a:rPr>
              <a:t>Consider variables, dependencies, and idempotency</a:t>
            </a:r>
          </a:p>
        </p:txBody>
      </p:sp>
    </p:spTree>
    <p:extLst>
      <p:ext uri="{BB962C8B-B14F-4D97-AF65-F5344CB8AC3E}">
        <p14:creationId xmlns:p14="http://schemas.microsoft.com/office/powerpoint/2010/main" val="24306433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3349378"/>
          </a:xfrm>
        </p:spPr>
        <p:txBody>
          <a:bodyPr/>
          <a:lstStyle/>
          <a:p>
            <a:r>
              <a:rPr lang="en-US" dirty="0"/>
              <a:t>Extend template to deploy a webserver VM</a:t>
            </a:r>
          </a:p>
          <a:p>
            <a:r>
              <a:rPr lang="en-US" dirty="0"/>
              <a:t>VM Requirements:</a:t>
            </a:r>
          </a:p>
          <a:p>
            <a:pPr lvl="1"/>
            <a:r>
              <a:rPr lang="en-US" dirty="0"/>
              <a:t>Linux VM</a:t>
            </a:r>
          </a:p>
          <a:p>
            <a:pPr lvl="1"/>
            <a:r>
              <a:rPr lang="en-US" dirty="0"/>
              <a:t>Apache website</a:t>
            </a:r>
          </a:p>
          <a:p>
            <a:pPr lvl="1"/>
            <a:r>
              <a:rPr lang="en-US" dirty="0"/>
              <a:t>Pull website config from: </a:t>
            </a:r>
            <a:r>
              <a:rPr lang="en-US" u="sng" dirty="0">
                <a:hlinkClick r:id="rId3"/>
              </a:rPr>
              <a:t>https://raw.githubusercontent.com/albertwo1978/training-events/master/p20-arm/scripts/install_apache.sh</a:t>
            </a:r>
            <a:endParaRPr lang="en-US" dirty="0"/>
          </a:p>
        </p:txBody>
      </p:sp>
      <p:sp>
        <p:nvSpPr>
          <p:cNvPr id="3" name="Title 2"/>
          <p:cNvSpPr>
            <a:spLocks noGrp="1"/>
          </p:cNvSpPr>
          <p:nvPr>
            <p:ph type="title"/>
          </p:nvPr>
        </p:nvSpPr>
        <p:spPr/>
        <p:txBody>
          <a:bodyPr/>
          <a:lstStyle/>
          <a:p>
            <a:r>
              <a:rPr lang="en-US" dirty="0"/>
              <a:t>Challenge #4</a:t>
            </a:r>
            <a:br>
              <a:rPr lang="en-US" dirty="0"/>
            </a:br>
            <a:r>
              <a:rPr lang="en-US" sz="3600" dirty="0">
                <a:solidFill>
                  <a:srgbClr val="0078D7"/>
                </a:solidFill>
              </a:rPr>
              <a:t>Let’s do something real…</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5627081"/>
            <a:ext cx="11972393"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a:t>
            </a:r>
            <a:r>
              <a:rPr kumimoji="0" lang="en-US" sz="2400" b="0" i="0" u="none" strike="noStrike" kern="1200" cap="none" spc="0" normalizeH="0" baseline="0" noProof="0" dirty="0">
                <a:ln>
                  <a:noFill/>
                </a:ln>
                <a:solidFill>
                  <a:srgbClr val="00B050"/>
                </a:solidFill>
                <a:effectLst/>
                <a:uLnTx/>
                <a:uFillTx/>
                <a:latin typeface="Segoe UI"/>
                <a:ea typeface="+mn-ea"/>
                <a:cs typeface="+mn-cs"/>
              </a:rPr>
              <a:t>Custom</a:t>
            </a:r>
            <a:r>
              <a:rPr kumimoji="0" lang="en-US" sz="2400" b="0" i="0" u="none" strike="noStrike" kern="1200" cap="none" spc="0" normalizeH="0" noProof="0" dirty="0">
                <a:ln>
                  <a:noFill/>
                </a:ln>
                <a:solidFill>
                  <a:srgbClr val="00B050"/>
                </a:solidFill>
                <a:effectLst/>
                <a:uLnTx/>
                <a:uFillTx/>
                <a:latin typeface="Segoe UI"/>
                <a:ea typeface="+mn-ea"/>
                <a:cs typeface="+mn-cs"/>
              </a:rPr>
              <a:t> script extensions, globally unique naming context, and complex dependencies</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3496769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047687" cy="2444515"/>
          </a:xfrm>
        </p:spPr>
        <p:txBody>
          <a:bodyPr/>
          <a:lstStyle/>
          <a:p>
            <a:r>
              <a:rPr lang="en-US" dirty="0"/>
              <a:t>Add a public load balancer and put webserver in the backend pool</a:t>
            </a:r>
          </a:p>
          <a:p>
            <a:r>
              <a:rPr lang="en-US" dirty="0"/>
              <a:t>VM Requirements:</a:t>
            </a:r>
          </a:p>
          <a:p>
            <a:pPr lvl="1"/>
            <a:r>
              <a:rPr lang="en-US" dirty="0"/>
              <a:t>Create frontend pool enabling port 80 to website</a:t>
            </a:r>
          </a:p>
        </p:txBody>
      </p:sp>
      <p:sp>
        <p:nvSpPr>
          <p:cNvPr id="3" name="Title 2"/>
          <p:cNvSpPr>
            <a:spLocks noGrp="1"/>
          </p:cNvSpPr>
          <p:nvPr>
            <p:ph type="title"/>
          </p:nvPr>
        </p:nvSpPr>
        <p:spPr/>
        <p:txBody>
          <a:bodyPr/>
          <a:lstStyle/>
          <a:p>
            <a:r>
              <a:rPr lang="en-US" dirty="0"/>
              <a:t>Challenge #5</a:t>
            </a:r>
            <a:br>
              <a:rPr lang="en-US" dirty="0"/>
            </a:br>
            <a:r>
              <a:rPr lang="en-US" sz="3600" dirty="0">
                <a:solidFill>
                  <a:srgbClr val="0078D7"/>
                </a:solidFill>
              </a:rPr>
              <a:t>Prepare to scale!</a:t>
            </a:r>
            <a:endParaRPr lang="en-US" dirty="0">
              <a:solidFill>
                <a:srgbClr val="0078D7"/>
              </a:solidFill>
            </a:endParaRPr>
          </a:p>
        </p:txBody>
      </p:sp>
    </p:spTree>
    <p:extLst>
      <p:ext uri="{BB962C8B-B14F-4D97-AF65-F5344CB8AC3E}">
        <p14:creationId xmlns:p14="http://schemas.microsoft.com/office/powerpoint/2010/main" val="13233461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pPr algn="ctr"/>
            <a:r>
              <a:rPr lang="en-US" dirty="0"/>
              <a:t>Infrastructure as Code</a:t>
            </a:r>
          </a:p>
        </p:txBody>
      </p:sp>
    </p:spTree>
    <p:extLst>
      <p:ext uri="{BB962C8B-B14F-4D97-AF65-F5344CB8AC3E}">
        <p14:creationId xmlns:p14="http://schemas.microsoft.com/office/powerpoint/2010/main" val="29048403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382173"/>
          </a:xfrm>
        </p:spPr>
        <p:txBody>
          <a:bodyPr/>
          <a:lstStyle/>
          <a:p>
            <a:r>
              <a:rPr lang="en-US" dirty="0"/>
              <a:t>Extend template to add NAT rule to ILB for SSH access to backend</a:t>
            </a:r>
          </a:p>
        </p:txBody>
      </p:sp>
      <p:sp>
        <p:nvSpPr>
          <p:cNvPr id="3" name="Title 2"/>
          <p:cNvSpPr>
            <a:spLocks noGrp="1"/>
          </p:cNvSpPr>
          <p:nvPr>
            <p:ph type="title"/>
          </p:nvPr>
        </p:nvSpPr>
        <p:spPr/>
        <p:txBody>
          <a:bodyPr/>
          <a:lstStyle/>
          <a:p>
            <a:r>
              <a:rPr lang="en-US" dirty="0"/>
              <a:t>Challenge #6</a:t>
            </a:r>
            <a:br>
              <a:rPr lang="en-US" dirty="0"/>
            </a:br>
            <a:r>
              <a:rPr lang="en-US" sz="3600" dirty="0">
                <a:solidFill>
                  <a:srgbClr val="0078D7"/>
                </a:solidFill>
              </a:rPr>
              <a:t>Network access policies</a:t>
            </a:r>
            <a:endParaRPr lang="en-US" dirty="0">
              <a:solidFill>
                <a:srgbClr val="0078D7"/>
              </a:solidFill>
            </a:endParaRPr>
          </a:p>
        </p:txBody>
      </p:sp>
    </p:spTree>
    <p:extLst>
      <p:ext uri="{BB962C8B-B14F-4D97-AF65-F5344CB8AC3E}">
        <p14:creationId xmlns:p14="http://schemas.microsoft.com/office/powerpoint/2010/main" val="37828090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299412"/>
          </a:xfrm>
        </p:spPr>
        <p:txBody>
          <a:bodyPr/>
          <a:lstStyle/>
          <a:p>
            <a:r>
              <a:rPr lang="en-US" dirty="0"/>
              <a:t>Extend template to replace VM with a VM Scale Set</a:t>
            </a:r>
          </a:p>
          <a:p>
            <a:r>
              <a:rPr lang="en-US" dirty="0"/>
              <a:t>VMSS Requirements:</a:t>
            </a:r>
          </a:p>
          <a:p>
            <a:pPr lvl="1"/>
            <a:r>
              <a:rPr lang="en-US" dirty="0"/>
              <a:t>Linux VM</a:t>
            </a:r>
          </a:p>
          <a:p>
            <a:pPr lvl="1"/>
            <a:r>
              <a:rPr lang="en-US" dirty="0"/>
              <a:t>Convert NAT rule to NAT pool</a:t>
            </a:r>
          </a:p>
        </p:txBody>
      </p:sp>
      <p:sp>
        <p:nvSpPr>
          <p:cNvPr id="3" name="Title 2"/>
          <p:cNvSpPr>
            <a:spLocks noGrp="1"/>
          </p:cNvSpPr>
          <p:nvPr>
            <p:ph type="title"/>
          </p:nvPr>
        </p:nvSpPr>
        <p:spPr/>
        <p:txBody>
          <a:bodyPr/>
          <a:lstStyle/>
          <a:p>
            <a:r>
              <a:rPr lang="en-US" dirty="0"/>
              <a:t>Challenge #7</a:t>
            </a:r>
            <a:br>
              <a:rPr lang="en-US" dirty="0"/>
            </a:br>
            <a:r>
              <a:rPr lang="en-US" sz="3600" dirty="0">
                <a:solidFill>
                  <a:srgbClr val="0078D7"/>
                </a:solidFill>
              </a:rPr>
              <a:t>Now let’s scale it!</a:t>
            </a:r>
            <a:endParaRPr lang="en-US" dirty="0">
              <a:solidFill>
                <a:srgbClr val="0078D7"/>
              </a:solidFill>
            </a:endParaRPr>
          </a:p>
        </p:txBody>
      </p:sp>
    </p:spTree>
    <p:extLst>
      <p:ext uri="{BB962C8B-B14F-4D97-AF65-F5344CB8AC3E}">
        <p14:creationId xmlns:p14="http://schemas.microsoft.com/office/powerpoint/2010/main" val="39551572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639586"/>
          </a:xfrm>
        </p:spPr>
        <p:txBody>
          <a:bodyPr/>
          <a:lstStyle/>
          <a:p>
            <a:r>
              <a:rPr lang="en-US" dirty="0"/>
              <a:t>Extend template to add a custom script extension that installs a web server package/role and deploy a basic web app</a:t>
            </a:r>
          </a:p>
          <a:p>
            <a:r>
              <a:rPr lang="en-US" dirty="0"/>
              <a:t>VMSS Requirements:</a:t>
            </a:r>
          </a:p>
          <a:p>
            <a:pPr lvl="1"/>
            <a:r>
              <a:rPr lang="en-US" dirty="0"/>
              <a:t>Pull website config from: </a:t>
            </a:r>
            <a:r>
              <a:rPr lang="en-US" dirty="0">
                <a:hlinkClick r:id="rId3"/>
              </a:rPr>
              <a:t>https://raw.githubusercontent.com/albertwo1978/training-events/master/p20-arm/scripts/install_apache_vmss.sh</a:t>
            </a:r>
            <a:endParaRPr lang="en-US" dirty="0"/>
          </a:p>
        </p:txBody>
      </p:sp>
      <p:sp>
        <p:nvSpPr>
          <p:cNvPr id="3" name="Title 2"/>
          <p:cNvSpPr>
            <a:spLocks noGrp="1"/>
          </p:cNvSpPr>
          <p:nvPr>
            <p:ph type="title"/>
          </p:nvPr>
        </p:nvSpPr>
        <p:spPr/>
        <p:txBody>
          <a:bodyPr/>
          <a:lstStyle/>
          <a:p>
            <a:r>
              <a:rPr lang="en-US" dirty="0"/>
              <a:t>Challenge #8</a:t>
            </a:r>
            <a:br>
              <a:rPr lang="en-US" dirty="0"/>
            </a:br>
            <a:r>
              <a:rPr lang="en-US" sz="3600" dirty="0">
                <a:solidFill>
                  <a:srgbClr val="0078D7"/>
                </a:solidFill>
              </a:rPr>
              <a:t>Install some software on those VMs!</a:t>
            </a:r>
            <a:endParaRPr lang="en-US" dirty="0">
              <a:solidFill>
                <a:srgbClr val="0078D7"/>
              </a:solidFill>
            </a:endParaRPr>
          </a:p>
        </p:txBody>
      </p:sp>
    </p:spTree>
    <p:extLst>
      <p:ext uri="{BB962C8B-B14F-4D97-AF65-F5344CB8AC3E}">
        <p14:creationId xmlns:p14="http://schemas.microsoft.com/office/powerpoint/2010/main" val="386208665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241015"/>
          </a:xfrm>
        </p:spPr>
        <p:txBody>
          <a:bodyPr/>
          <a:lstStyle/>
          <a:p>
            <a:r>
              <a:rPr lang="en-US" dirty="0"/>
              <a:t>Extend template to include auto scaling policy to scale when CPU performance hits 90%</a:t>
            </a:r>
          </a:p>
          <a:p>
            <a:r>
              <a:rPr lang="en-US" dirty="0"/>
              <a:t>VMSS Requirements:</a:t>
            </a:r>
          </a:p>
          <a:p>
            <a:pPr lvl="1"/>
            <a:r>
              <a:rPr lang="en-US" dirty="0"/>
              <a:t>Scale back down when CPU hits 30%</a:t>
            </a:r>
          </a:p>
          <a:p>
            <a:pPr lvl="1"/>
            <a:r>
              <a:rPr lang="en-US" dirty="0"/>
              <a:t>Scale in single VM increments</a:t>
            </a:r>
          </a:p>
          <a:p>
            <a:pPr lvl="1"/>
            <a:r>
              <a:rPr lang="en-US" dirty="0"/>
              <a:t>Enforce a 1 minute cool down between scale events</a:t>
            </a:r>
          </a:p>
        </p:txBody>
      </p:sp>
      <p:sp>
        <p:nvSpPr>
          <p:cNvPr id="3" name="Title 2"/>
          <p:cNvSpPr>
            <a:spLocks noGrp="1"/>
          </p:cNvSpPr>
          <p:nvPr>
            <p:ph type="title"/>
          </p:nvPr>
        </p:nvSpPr>
        <p:spPr/>
        <p:txBody>
          <a:bodyPr/>
          <a:lstStyle/>
          <a:p>
            <a:r>
              <a:rPr lang="en-US" dirty="0"/>
              <a:t>Challenge #9</a:t>
            </a:r>
            <a:br>
              <a:rPr lang="en-US" dirty="0"/>
            </a:br>
            <a:r>
              <a:rPr lang="en-US" sz="3600" dirty="0">
                <a:solidFill>
                  <a:srgbClr val="0078D7"/>
                </a:solidFill>
              </a:rPr>
              <a:t>Let’s scale it automatically </a:t>
            </a:r>
            <a:endParaRPr lang="en-US" dirty="0">
              <a:solidFill>
                <a:srgbClr val="0078D7"/>
              </a:solidFill>
            </a:endParaRPr>
          </a:p>
        </p:txBody>
      </p:sp>
    </p:spTree>
    <p:extLst>
      <p:ext uri="{BB962C8B-B14F-4D97-AF65-F5344CB8AC3E}">
        <p14:creationId xmlns:p14="http://schemas.microsoft.com/office/powerpoint/2010/main" val="252353200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901161"/>
          </a:xfrm>
        </p:spPr>
        <p:txBody>
          <a:bodyPr/>
          <a:lstStyle/>
          <a:p>
            <a:r>
              <a:rPr lang="en-US" dirty="0"/>
              <a:t>Separate deployments into nested templates</a:t>
            </a:r>
          </a:p>
          <a:p>
            <a:r>
              <a:rPr lang="en-US" dirty="0"/>
              <a:t>Minimum Requirements:</a:t>
            </a:r>
          </a:p>
          <a:p>
            <a:pPr lvl="1"/>
            <a:r>
              <a:rPr lang="en-US" dirty="0"/>
              <a:t>Separate virtual network and VMSS into two linked templates</a:t>
            </a:r>
          </a:p>
        </p:txBody>
      </p:sp>
      <p:sp>
        <p:nvSpPr>
          <p:cNvPr id="3" name="Title 2"/>
          <p:cNvSpPr>
            <a:spLocks noGrp="1"/>
          </p:cNvSpPr>
          <p:nvPr>
            <p:ph type="title"/>
          </p:nvPr>
        </p:nvSpPr>
        <p:spPr/>
        <p:txBody>
          <a:bodyPr/>
          <a:lstStyle/>
          <a:p>
            <a:r>
              <a:rPr lang="en-US" dirty="0"/>
              <a:t>Challenge #10</a:t>
            </a:r>
            <a:br>
              <a:rPr lang="en-US" dirty="0"/>
            </a:br>
            <a:r>
              <a:rPr lang="en-US" sz="3600" dirty="0">
                <a:solidFill>
                  <a:srgbClr val="0078D7"/>
                </a:solidFill>
              </a:rPr>
              <a:t>Break it down into smaller parts</a:t>
            </a:r>
            <a:endParaRPr lang="en-US" dirty="0">
              <a:solidFill>
                <a:srgbClr val="0078D7"/>
              </a:solidFill>
            </a:endParaRPr>
          </a:p>
        </p:txBody>
      </p:sp>
      <p:sp>
        <p:nvSpPr>
          <p:cNvPr id="4" name="TextBox 3">
            <a:extLst>
              <a:ext uri="{FF2B5EF4-FFF2-40B4-BE49-F238E27FC236}">
                <a16:creationId xmlns:a16="http://schemas.microsoft.com/office/drawing/2014/main" id="{F3A6439E-62F6-4375-82C9-DA5529DD48BF}"/>
              </a:ext>
            </a:extLst>
          </p:cNvPr>
          <p:cNvSpPr txBox="1"/>
          <p:nvPr/>
        </p:nvSpPr>
        <p:spPr>
          <a:xfrm>
            <a:off x="219607" y="5627081"/>
            <a:ext cx="11972393"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a:t>
            </a:r>
            <a:r>
              <a:rPr kumimoji="0" lang="en-US" sz="2400" b="0" i="0" u="none" strike="noStrike" kern="1200" cap="none" spc="0" normalizeH="0" baseline="0" noProof="0" dirty="0">
                <a:ln>
                  <a:noFill/>
                </a:ln>
                <a:solidFill>
                  <a:srgbClr val="00B050"/>
                </a:solidFill>
                <a:effectLst/>
                <a:uLnTx/>
                <a:uFillTx/>
                <a:latin typeface="Segoe UI"/>
                <a:ea typeface="+mn-ea"/>
                <a:cs typeface="+mn-cs"/>
              </a:rPr>
              <a:t>Use</a:t>
            </a:r>
            <a:r>
              <a:rPr kumimoji="0" lang="en-US" sz="2400" b="0" i="0" u="none" strike="noStrike" kern="1200" cap="none" spc="0" normalizeH="0" noProof="0" dirty="0">
                <a:ln>
                  <a:noFill/>
                </a:ln>
                <a:solidFill>
                  <a:srgbClr val="00B050"/>
                </a:solidFill>
                <a:effectLst/>
                <a:uLnTx/>
                <a:uFillTx/>
                <a:latin typeface="Segoe UI"/>
                <a:ea typeface="+mn-ea"/>
                <a:cs typeface="+mn-cs"/>
              </a:rPr>
              <a:t> blob storage + SAS token to load linked templates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1804439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E92178-5A41-46DA-8CC8-10EDBC36ACF1}"/>
              </a:ext>
            </a:extLst>
          </p:cNvPr>
          <p:cNvSpPr>
            <a:spLocks noGrp="1"/>
          </p:cNvSpPr>
          <p:nvPr>
            <p:ph type="body" sz="quarter" idx="10"/>
          </p:nvPr>
        </p:nvSpPr>
        <p:spPr>
          <a:xfrm>
            <a:off x="269239" y="1189177"/>
            <a:ext cx="11653523" cy="2697662"/>
          </a:xfrm>
        </p:spPr>
        <p:txBody>
          <a:bodyPr/>
          <a:lstStyle/>
          <a:p>
            <a:r>
              <a:rPr lang="en-US" dirty="0"/>
              <a:t>Bonus:</a:t>
            </a:r>
          </a:p>
          <a:p>
            <a:pPr lvl="1"/>
            <a:r>
              <a:rPr lang="en-US" dirty="0"/>
              <a:t>Deploy Jenkins and/or VSTS for CI/CD</a:t>
            </a:r>
          </a:p>
          <a:p>
            <a:pPr lvl="1"/>
            <a:r>
              <a:rPr lang="en-US" dirty="0"/>
              <a:t>Piece together previously created content into pipeline</a:t>
            </a:r>
          </a:p>
          <a:p>
            <a:pPr lvl="1"/>
            <a:r>
              <a:rPr lang="en-US" dirty="0"/>
              <a:t>Parameterize VM names in Jenkins</a:t>
            </a:r>
          </a:p>
          <a:p>
            <a:endParaRPr lang="en-US" dirty="0"/>
          </a:p>
        </p:txBody>
      </p:sp>
      <p:sp>
        <p:nvSpPr>
          <p:cNvPr id="3" name="Title 2">
            <a:extLst>
              <a:ext uri="{FF2B5EF4-FFF2-40B4-BE49-F238E27FC236}">
                <a16:creationId xmlns:a16="http://schemas.microsoft.com/office/drawing/2014/main" id="{4D87E5EE-0483-457B-8B08-8C37C0188F1B}"/>
              </a:ext>
            </a:extLst>
          </p:cNvPr>
          <p:cNvSpPr>
            <a:spLocks noGrp="1"/>
          </p:cNvSpPr>
          <p:nvPr>
            <p:ph type="title"/>
          </p:nvPr>
        </p:nvSpPr>
        <p:spPr/>
        <p:txBody>
          <a:bodyPr/>
          <a:lstStyle/>
          <a:p>
            <a:r>
              <a:rPr lang="en-US" dirty="0"/>
              <a:t>Challenge #11: (Day 3):</a:t>
            </a:r>
          </a:p>
        </p:txBody>
      </p:sp>
    </p:spTree>
    <p:extLst>
      <p:ext uri="{BB962C8B-B14F-4D97-AF65-F5344CB8AC3E}">
        <p14:creationId xmlns:p14="http://schemas.microsoft.com/office/powerpoint/2010/main" val="228190027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5CF6A-7AD1-440D-835A-F4475C482D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D2930A-A419-4497-943F-84606399334E}"/>
              </a:ext>
            </a:extLst>
          </p:cNvPr>
          <p:cNvSpPr>
            <a:spLocks noGrp="1"/>
          </p:cNvSpPr>
          <p:nvPr>
            <p:ph idx="1"/>
          </p:nvPr>
        </p:nvSpPr>
        <p:spPr/>
        <p:txBody>
          <a:bodyPr/>
          <a:lstStyle/>
          <a:p>
            <a:endParaRPr lang="en-US"/>
          </a:p>
        </p:txBody>
      </p:sp>
      <p:pic>
        <p:nvPicPr>
          <p:cNvPr id="2050" name="Picture 2" descr="See the source image">
            <a:extLst>
              <a:ext uri="{FF2B5EF4-FFF2-40B4-BE49-F238E27FC236}">
                <a16:creationId xmlns:a16="http://schemas.microsoft.com/office/drawing/2014/main" id="{57A3B4AB-15F1-43EF-A982-871A99CAD82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06375"/>
            <a:ext cx="12192000" cy="644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860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4556504"/>
          </a:xfrm>
        </p:spPr>
        <p:txBody>
          <a:bodyPr/>
          <a:lstStyle/>
          <a:p>
            <a:r>
              <a:rPr lang="en-US" dirty="0"/>
              <a:t>Deploying infrastructure</a:t>
            </a:r>
          </a:p>
          <a:p>
            <a:pPr lvl="1"/>
            <a:r>
              <a:rPr lang="en-US" dirty="0"/>
              <a:t>All of the stuff outside the VM</a:t>
            </a:r>
          </a:p>
          <a:p>
            <a:pPr lvl="1"/>
            <a:r>
              <a:rPr lang="en-US" dirty="0" err="1"/>
              <a:t>Vnets</a:t>
            </a:r>
            <a:r>
              <a:rPr lang="en-US" dirty="0"/>
              <a:t>, VMs, load balancers, storage, </a:t>
            </a:r>
            <a:r>
              <a:rPr lang="en-US" dirty="0" err="1"/>
              <a:t>etc</a:t>
            </a:r>
            <a:endParaRPr lang="en-US" dirty="0"/>
          </a:p>
          <a:p>
            <a:r>
              <a:rPr lang="en-US" dirty="0"/>
              <a:t>Configuration Management </a:t>
            </a:r>
          </a:p>
          <a:p>
            <a:pPr lvl="1"/>
            <a:r>
              <a:rPr lang="en-US" dirty="0"/>
              <a:t>Configuring all of the stuff inside the VM</a:t>
            </a:r>
          </a:p>
          <a:p>
            <a:pPr lvl="1"/>
            <a:r>
              <a:rPr lang="en-US" dirty="0"/>
              <a:t>Security, services, software, etc.</a:t>
            </a:r>
          </a:p>
          <a:p>
            <a:r>
              <a:rPr lang="en-US" dirty="0"/>
              <a:t>Orchestration</a:t>
            </a:r>
          </a:p>
          <a:p>
            <a:pPr lvl="1"/>
            <a:r>
              <a:rPr lang="en-US" dirty="0"/>
              <a:t>Stringing it all together with automation</a:t>
            </a:r>
          </a:p>
          <a:p>
            <a:pPr lvl="1"/>
            <a:endParaRPr lang="en-US" dirty="0"/>
          </a:p>
        </p:txBody>
      </p:sp>
      <p:sp>
        <p:nvSpPr>
          <p:cNvPr id="3" name="Title 2"/>
          <p:cNvSpPr>
            <a:spLocks noGrp="1"/>
          </p:cNvSpPr>
          <p:nvPr>
            <p:ph type="title"/>
          </p:nvPr>
        </p:nvSpPr>
        <p:spPr/>
        <p:txBody>
          <a:bodyPr/>
          <a:lstStyle/>
          <a:p>
            <a:r>
              <a:rPr lang="en-US" dirty="0"/>
              <a:t>Infrastructure as Code</a:t>
            </a:r>
            <a:br>
              <a:rPr lang="en-US" dirty="0"/>
            </a:br>
            <a:r>
              <a:rPr lang="en-US" sz="3600" dirty="0">
                <a:solidFill>
                  <a:srgbClr val="0078D7"/>
                </a:solidFill>
              </a:rPr>
              <a:t>Three major parts</a:t>
            </a:r>
            <a:endParaRPr lang="en-US" dirty="0">
              <a:solidFill>
                <a:srgbClr val="0078D7"/>
              </a:solidFill>
            </a:endParaRPr>
          </a:p>
        </p:txBody>
      </p:sp>
      <p:pic>
        <p:nvPicPr>
          <p:cNvPr id="6" name="Picture 5">
            <a:extLst>
              <a:ext uri="{FF2B5EF4-FFF2-40B4-BE49-F238E27FC236}">
                <a16:creationId xmlns:a16="http://schemas.microsoft.com/office/drawing/2014/main" id="{001B882E-3703-46D7-86C8-C2E81AEA25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31711" y="3615907"/>
            <a:ext cx="1375598" cy="1087572"/>
          </a:xfrm>
          <a:prstGeom prst="rect">
            <a:avLst/>
          </a:prstGeom>
        </p:spPr>
      </p:pic>
      <p:sp>
        <p:nvSpPr>
          <p:cNvPr id="7" name="TextBox 6">
            <a:extLst>
              <a:ext uri="{FF2B5EF4-FFF2-40B4-BE49-F238E27FC236}">
                <a16:creationId xmlns:a16="http://schemas.microsoft.com/office/drawing/2014/main" id="{DDB282C0-E4B3-4481-BEFC-26842F2DBDDE}"/>
              </a:ext>
            </a:extLst>
          </p:cNvPr>
          <p:cNvSpPr txBox="1"/>
          <p:nvPr/>
        </p:nvSpPr>
        <p:spPr>
          <a:xfrm>
            <a:off x="6819062" y="2470825"/>
            <a:ext cx="1950396" cy="10710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ARM Templates</a:t>
            </a:r>
          </a:p>
        </p:txBody>
      </p:sp>
      <p:sp>
        <p:nvSpPr>
          <p:cNvPr id="8" name="TextBox 7">
            <a:extLst>
              <a:ext uri="{FF2B5EF4-FFF2-40B4-BE49-F238E27FC236}">
                <a16:creationId xmlns:a16="http://schemas.microsoft.com/office/drawing/2014/main" id="{386A5803-A172-415E-944B-C9B32A8751DC}"/>
              </a:ext>
            </a:extLst>
          </p:cNvPr>
          <p:cNvSpPr txBox="1"/>
          <p:nvPr/>
        </p:nvSpPr>
        <p:spPr>
          <a:xfrm>
            <a:off x="6733945" y="3778871"/>
            <a:ext cx="2120630" cy="11480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PowerShell</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DSC</a:t>
            </a:r>
          </a:p>
        </p:txBody>
      </p:sp>
      <p:pic>
        <p:nvPicPr>
          <p:cNvPr id="10" name="Picture 9">
            <a:extLst>
              <a:ext uri="{FF2B5EF4-FFF2-40B4-BE49-F238E27FC236}">
                <a16:creationId xmlns:a16="http://schemas.microsoft.com/office/drawing/2014/main" id="{C00512C9-D006-4EE6-A5E3-2AB2D558DC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17922" y="2261604"/>
            <a:ext cx="1315869" cy="1313928"/>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FA502973-C8EF-49C3-BA5F-6B6F9F1B0D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51489" y="3769185"/>
            <a:ext cx="826010" cy="813818"/>
          </a:xfrm>
          <a:prstGeom prst="rect">
            <a:avLst/>
          </a:prstGeom>
        </p:spPr>
      </p:pic>
      <p:pic>
        <p:nvPicPr>
          <p:cNvPr id="14" name="Picture 13">
            <a:extLst>
              <a:ext uri="{FF2B5EF4-FFF2-40B4-BE49-F238E27FC236}">
                <a16:creationId xmlns:a16="http://schemas.microsoft.com/office/drawing/2014/main" id="{207DDA03-C66C-4619-A1CE-F89B316488C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508787" y="4643758"/>
            <a:ext cx="1561289" cy="713758"/>
          </a:xfrm>
          <a:prstGeom prst="rect">
            <a:avLst/>
          </a:prstGeom>
        </p:spPr>
      </p:pic>
      <p:pic>
        <p:nvPicPr>
          <p:cNvPr id="11" name="Graphic 10">
            <a:extLst>
              <a:ext uri="{FF2B5EF4-FFF2-40B4-BE49-F238E27FC236}">
                <a16:creationId xmlns:a16="http://schemas.microsoft.com/office/drawing/2014/main" id="{181B3A32-1B2B-584C-986B-D79E2CD4A97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535948" y="1734995"/>
            <a:ext cx="1271361" cy="1271361"/>
          </a:xfrm>
          <a:prstGeom prst="rect">
            <a:avLst/>
          </a:prstGeom>
        </p:spPr>
      </p:pic>
      <p:pic>
        <p:nvPicPr>
          <p:cNvPr id="4" name="Picture 3">
            <a:extLst>
              <a:ext uri="{FF2B5EF4-FFF2-40B4-BE49-F238E27FC236}">
                <a16:creationId xmlns:a16="http://schemas.microsoft.com/office/drawing/2014/main" id="{78C90749-66D4-4AAA-A262-82A7FAD53EA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64494" y="5342861"/>
            <a:ext cx="755970" cy="1042506"/>
          </a:xfrm>
          <a:prstGeom prst="rect">
            <a:avLst/>
          </a:prstGeom>
        </p:spPr>
      </p:pic>
      <p:pic>
        <p:nvPicPr>
          <p:cNvPr id="5" name="Picture 4">
            <a:extLst>
              <a:ext uri="{FF2B5EF4-FFF2-40B4-BE49-F238E27FC236}">
                <a16:creationId xmlns:a16="http://schemas.microsoft.com/office/drawing/2014/main" id="{F622FD59-1276-4A99-89B6-FCAB198677E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264757" y="5149988"/>
            <a:ext cx="1310754" cy="1304657"/>
          </a:xfrm>
          <a:prstGeom prst="rect">
            <a:avLst/>
          </a:prstGeom>
        </p:spPr>
      </p:pic>
      <p:pic>
        <p:nvPicPr>
          <p:cNvPr id="9" name="Picture 8">
            <a:extLst>
              <a:ext uri="{FF2B5EF4-FFF2-40B4-BE49-F238E27FC236}">
                <a16:creationId xmlns:a16="http://schemas.microsoft.com/office/drawing/2014/main" id="{2EA0D6D9-0883-431E-ADB4-560A67D69D3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215090" y="5149988"/>
            <a:ext cx="1158340" cy="1140051"/>
          </a:xfrm>
          <a:prstGeom prst="rect">
            <a:avLst/>
          </a:prstGeom>
        </p:spPr>
      </p:pic>
    </p:spTree>
    <p:extLst>
      <p:ext uri="{BB962C8B-B14F-4D97-AF65-F5344CB8AC3E}">
        <p14:creationId xmlns:p14="http://schemas.microsoft.com/office/powerpoint/2010/main" val="4203455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a:xfrm>
            <a:off x="1" y="1"/>
            <a:ext cx="4371974" cy="4755212"/>
          </a:xfrm>
        </p:spPr>
        <p:txBody>
          <a:bodyPr/>
          <a:lstStyle/>
          <a:p>
            <a:r>
              <a:rPr lang="en-US" dirty="0"/>
              <a:t>3</a:t>
            </a:r>
            <a:r>
              <a:rPr lang="en-US" baseline="30000" dirty="0"/>
              <a:t>rd</a:t>
            </a:r>
            <a:r>
              <a:rPr lang="en-US" dirty="0"/>
              <a:t> Party</a:t>
            </a:r>
          </a:p>
          <a:p>
            <a:r>
              <a:rPr lang="en-US" dirty="0"/>
              <a:t>Infrastructure</a:t>
            </a:r>
          </a:p>
          <a:p>
            <a:r>
              <a:rPr lang="en-US" dirty="0"/>
              <a:t>Deployment (Orchestration)</a:t>
            </a:r>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Terraform</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A popular Infrastructure as Code tool as it has support for Azure, AWS, GCP, OpenStack and bare metal, providing customers with a single provisioning language across providers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Provider modules allow for provider specific features, so no “lowest common denominator” flaws of similar multi-cloud tools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“Planning” provides users a preview of changes prior to execution (Terraform plan)</a:t>
            </a:r>
          </a:p>
          <a:p>
            <a:pPr marL="283464" lvl="0" indent="-283464" defTabSz="931710">
              <a:spcBef>
                <a:spcPts val="0"/>
              </a:spcBef>
              <a:spcAft>
                <a:spcPts val="600"/>
              </a:spcAft>
              <a:buFont typeface="Arial" panose="020B0604020202020204" pitchFamily="34" charset="0"/>
              <a:buChar char="•"/>
              <a:defRPr/>
            </a:pPr>
            <a:r>
              <a:rPr lang="en-US" sz="1600" dirty="0">
                <a:solidFill>
                  <a:srgbClr val="505050"/>
                </a:solidFill>
                <a:latin typeface="Segoe UI"/>
                <a:hlinkClick r:id="" action="ppaction://noaction"/>
              </a:rPr>
              <a:t>https://docs.microsoft.com/en-us/azure/virtual-machines/terraform-create-complete-vm</a:t>
            </a:r>
          </a:p>
          <a:p>
            <a:pPr marL="283464" lvl="0" indent="-283464" defTabSz="931710">
              <a:spcBef>
                <a:spcPts val="0"/>
              </a:spcBef>
              <a:spcAft>
                <a:spcPts val="600"/>
              </a:spcAft>
              <a:buFont typeface="Arial" panose="020B0604020202020204" pitchFamily="34" charset="0"/>
              <a:buChar char="•"/>
              <a:defRPr/>
            </a:pPr>
            <a:r>
              <a:rPr lang="en-US" sz="1600" dirty="0">
                <a:solidFill>
                  <a:srgbClr val="505050"/>
                </a:solidFill>
                <a:latin typeface="Segoe UI"/>
                <a:hlinkClick r:id="" action="ppaction://noaction"/>
              </a:rPr>
              <a:t>https://www.terraform.io/docs/pr</a:t>
            </a:r>
            <a:r>
              <a:rPr lang="en-US" sz="1600" dirty="0">
                <a:solidFill>
                  <a:srgbClr val="3C3C3C"/>
                </a:solidFill>
                <a:latin typeface="Segoe UI"/>
                <a:hlinkClick r:id="rId3"/>
              </a:rPr>
              <a:t>oviders/azurerm/</a:t>
            </a:r>
            <a:r>
              <a:rPr lang="en-US" sz="1600" dirty="0">
                <a:solidFill>
                  <a:srgbClr val="3C3C3C"/>
                </a:solidFill>
                <a:latin typeface="Segoe UI"/>
              </a:rPr>
              <a:t> </a:t>
            </a:r>
          </a:p>
          <a:p>
            <a:pPr lvl="0" defTabSz="931591">
              <a:spcBef>
                <a:spcPts val="1019"/>
              </a:spcBef>
              <a:spcAft>
                <a:spcPts val="611"/>
              </a:spcAft>
            </a:pPr>
            <a:r>
              <a:rPr lang="en-US" sz="2853" dirty="0">
                <a:solidFill>
                  <a:srgbClr val="505050"/>
                </a:solidFill>
              </a:rPr>
              <a:t>Packer</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An automated image builder capable of building containers, but primarily used for automating VM image builds</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A great tool when combined with DevOps pipelines that are targeting deployment to services like Azure VMs, VM Scale Sets or Batch</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Used internally to deliver VM images for HD Insights and Azure Container Service</a:t>
            </a:r>
          </a:p>
          <a:p>
            <a:pPr marL="285750" lvl="0" indent="-285750">
              <a:lnSpc>
                <a:spcPct val="120000"/>
              </a:lnSpc>
              <a:spcBef>
                <a:spcPts val="0"/>
              </a:spcBef>
              <a:spcAft>
                <a:spcPts val="0"/>
              </a:spcAft>
              <a:buFont typeface="Arial" panose="020B0604020202020204" pitchFamily="34" charset="0"/>
              <a:buChar char="•"/>
            </a:pPr>
            <a:r>
              <a:rPr lang="en-US" sz="1400" dirty="0">
                <a:solidFill>
                  <a:srgbClr val="505050"/>
                </a:solidFill>
                <a:latin typeface="Segoe UI"/>
                <a:hlinkClick r:id="rId4"/>
              </a:rPr>
              <a:t>https://aka.ms/azpacker</a:t>
            </a:r>
            <a:endParaRPr lang="en-US" sz="1400" dirty="0">
              <a:solidFill>
                <a:srgbClr val="505050"/>
              </a:solidFill>
              <a:latin typeface="Segoe UI"/>
            </a:endParaRPr>
          </a:p>
        </p:txBody>
      </p:sp>
      <p:pic>
        <p:nvPicPr>
          <p:cNvPr id="6" name="Graphic 5">
            <a:extLst>
              <a:ext uri="{FF2B5EF4-FFF2-40B4-BE49-F238E27FC236}">
                <a16:creationId xmlns:a16="http://schemas.microsoft.com/office/drawing/2014/main" id="{4699DB5F-1DFB-4925-8019-A71F76985D2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00946" y="3402142"/>
            <a:ext cx="1271361" cy="1271361"/>
          </a:xfrm>
          <a:prstGeom prst="rect">
            <a:avLst/>
          </a:prstGeom>
        </p:spPr>
      </p:pic>
      <p:pic>
        <p:nvPicPr>
          <p:cNvPr id="7" name="Graphic 6">
            <a:extLst>
              <a:ext uri="{FF2B5EF4-FFF2-40B4-BE49-F238E27FC236}">
                <a16:creationId xmlns:a16="http://schemas.microsoft.com/office/drawing/2014/main" id="{868FECBC-1482-4F9A-BAB2-6FFAF6881B0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201242" y="146875"/>
            <a:ext cx="1070770" cy="1070770"/>
          </a:xfrm>
          <a:prstGeom prst="rect">
            <a:avLst/>
          </a:prstGeom>
        </p:spPr>
      </p:pic>
    </p:spTree>
    <p:extLst>
      <p:ext uri="{BB962C8B-B14F-4D97-AF65-F5344CB8AC3E}">
        <p14:creationId xmlns:p14="http://schemas.microsoft.com/office/powerpoint/2010/main" val="1634934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a:xfrm>
            <a:off x="1" y="1"/>
            <a:ext cx="4586287" cy="4755212"/>
          </a:xfrm>
        </p:spPr>
        <p:txBody>
          <a:bodyPr>
            <a:normAutofit/>
          </a:bodyPr>
          <a:lstStyle/>
          <a:p>
            <a:r>
              <a:rPr lang="en-US" dirty="0"/>
              <a:t>3</a:t>
            </a:r>
            <a:r>
              <a:rPr lang="en-US" baseline="30000" dirty="0"/>
              <a:t>rd</a:t>
            </a:r>
            <a:r>
              <a:rPr lang="en-US" dirty="0"/>
              <a:t> Party</a:t>
            </a:r>
          </a:p>
          <a:p>
            <a:r>
              <a:rPr lang="en-US" dirty="0"/>
              <a:t>Configuration Management &amp;  Orchestration</a:t>
            </a:r>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err="1">
                <a:solidFill>
                  <a:srgbClr val="505050"/>
                </a:solidFill>
              </a:rPr>
              <a:t>Ansible</a:t>
            </a:r>
            <a:endParaRPr lang="en-US" sz="2853" dirty="0">
              <a:solidFill>
                <a:srgbClr val="505050"/>
              </a:solidFill>
            </a:endParaRP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Configuration Management &amp; Orchestration</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Agentless architecture over SSH / </a:t>
            </a:r>
            <a:r>
              <a:rPr lang="en-US" sz="1400" dirty="0" err="1">
                <a:solidFill>
                  <a:srgbClr val="505050"/>
                </a:solidFill>
                <a:latin typeface="Segoe UI"/>
              </a:rPr>
              <a:t>WinRM</a:t>
            </a:r>
            <a:endParaRPr lang="en-US" sz="1400" dirty="0">
              <a:solidFill>
                <a:srgbClr val="505050"/>
              </a:solidFill>
              <a:latin typeface="Segoe UI"/>
            </a:endParaRPr>
          </a:p>
          <a:p>
            <a:pPr marL="557784" lvl="1" indent="-283464">
              <a:spcBef>
                <a:spcPts val="0"/>
              </a:spcBef>
              <a:spcAft>
                <a:spcPts val="600"/>
              </a:spcAft>
              <a:buFont typeface="Arial" panose="020B0604020202020204" pitchFamily="34" charset="0"/>
              <a:buChar char="•"/>
            </a:pPr>
            <a:r>
              <a:rPr lang="en-US" sz="1400" dirty="0">
                <a:solidFill>
                  <a:srgbClr val="505050"/>
                </a:solidFill>
                <a:latin typeface="Segoe UI"/>
              </a:rPr>
              <a:t>Benefit of more easily integrating existing environments</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YAML based “Playbooks” to define automation tasks as code</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Project now run by Red Hat</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hlinkClick r:id="rId3"/>
              </a:rPr>
              <a:t>https://docs.microsoft.com/en-us/azure/virtual-machines/linux/ansible-create-complete-vm</a:t>
            </a:r>
            <a:r>
              <a:rPr lang="en-US" sz="1400" dirty="0">
                <a:solidFill>
                  <a:srgbClr val="505050"/>
                </a:solidFill>
                <a:latin typeface="Segoe UI"/>
              </a:rPr>
              <a:t> </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hlinkClick r:id="rId4"/>
              </a:rPr>
              <a:t>https://docs.ansible.com/ansible/guide_azure.html</a:t>
            </a:r>
            <a:endParaRPr lang="en-US" sz="1400" spc="-60" dirty="0">
              <a:solidFill>
                <a:srgbClr val="505050"/>
              </a:solidFill>
              <a:latin typeface="Segoe UI"/>
            </a:endParaRPr>
          </a:p>
          <a:p>
            <a:pPr lvl="0" defTabSz="931591">
              <a:spcBef>
                <a:spcPts val="1019"/>
              </a:spcBef>
              <a:spcAft>
                <a:spcPts val="611"/>
              </a:spcAft>
            </a:pPr>
            <a:r>
              <a:rPr lang="en-US" sz="2853" dirty="0">
                <a:solidFill>
                  <a:srgbClr val="505050"/>
                </a:solidFill>
              </a:rPr>
              <a:t>Chef Server</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Configuration Management</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Integrates in to Chef’s Automate offering, available in Azure Marketplace</a:t>
            </a:r>
          </a:p>
          <a:p>
            <a:pPr marL="283464" lvl="0" indent="-285750" defTabSz="913355">
              <a:spcBef>
                <a:spcPts val="0"/>
              </a:spcBef>
              <a:spcAft>
                <a:spcPts val="600"/>
              </a:spcAft>
              <a:buFont typeface="Arial" panose="020B0604020202020204" pitchFamily="34" charset="0"/>
              <a:buChar char="•"/>
              <a:defRPr/>
            </a:pPr>
            <a:r>
              <a:rPr lang="en-US" sz="1400" dirty="0">
                <a:solidFill>
                  <a:srgbClr val="505050"/>
                </a:solidFill>
                <a:latin typeface="Segoe UI"/>
              </a:rPr>
              <a:t>YAML/JSON based “Cookbooks” to define automation tasks as code</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Agent based, requires an agent installed on managed servers.</a:t>
            </a:r>
          </a:p>
          <a:p>
            <a:pPr marL="283464" lvl="0" indent="-285750" defTabSz="913355">
              <a:spcBef>
                <a:spcPts val="0"/>
              </a:spcBef>
              <a:spcAft>
                <a:spcPts val="600"/>
              </a:spcAft>
              <a:buFont typeface="Arial" panose="020B0604020202020204" pitchFamily="34" charset="0"/>
              <a:buChar char="•"/>
              <a:defRPr/>
            </a:pPr>
            <a:r>
              <a:rPr lang="en-US" sz="1400" dirty="0">
                <a:solidFill>
                  <a:srgbClr val="505050"/>
                </a:solidFill>
                <a:latin typeface="Segoe UI"/>
                <a:hlinkClick r:id="rId5"/>
              </a:rPr>
              <a:t>https://www.chef.io/implementations/azure/</a:t>
            </a:r>
            <a:r>
              <a:rPr lang="en-US" sz="1400" dirty="0">
                <a:solidFill>
                  <a:srgbClr val="505050"/>
                </a:solidFill>
                <a:latin typeface="Segoe UI"/>
              </a:rPr>
              <a:t> </a:t>
            </a:r>
          </a:p>
          <a:p>
            <a:pPr marL="285750" lvl="0" indent="-285750">
              <a:lnSpc>
                <a:spcPct val="120000"/>
              </a:lnSpc>
              <a:spcBef>
                <a:spcPts val="0"/>
              </a:spcBef>
              <a:spcAft>
                <a:spcPts val="0"/>
              </a:spcAft>
              <a:buFont typeface="Arial" panose="020B0604020202020204" pitchFamily="34" charset="0"/>
              <a:buChar char="•"/>
            </a:pPr>
            <a:endParaRPr lang="en-US" sz="1400" dirty="0">
              <a:solidFill>
                <a:srgbClr val="505050"/>
              </a:solidFill>
              <a:latin typeface="Segoe UI"/>
            </a:endParaRPr>
          </a:p>
        </p:txBody>
      </p:sp>
      <p:pic>
        <p:nvPicPr>
          <p:cNvPr id="8" name="Picture 7">
            <a:extLst>
              <a:ext uri="{FF2B5EF4-FFF2-40B4-BE49-F238E27FC236}">
                <a16:creationId xmlns:a16="http://schemas.microsoft.com/office/drawing/2014/main" id="{7A29BA25-1C74-4D38-9844-F966A5AA28B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23466" y="314494"/>
            <a:ext cx="691243" cy="849889"/>
          </a:xfrm>
          <a:prstGeom prst="rect">
            <a:avLst/>
          </a:prstGeom>
        </p:spPr>
      </p:pic>
      <p:pic>
        <p:nvPicPr>
          <p:cNvPr id="9" name="Picture 8">
            <a:extLst>
              <a:ext uri="{FF2B5EF4-FFF2-40B4-BE49-F238E27FC236}">
                <a16:creationId xmlns:a16="http://schemas.microsoft.com/office/drawing/2014/main" id="{1130E025-CE75-44CF-BC6B-ECCE4FBD667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295645" y="3258079"/>
            <a:ext cx="1016657" cy="1002029"/>
          </a:xfrm>
          <a:prstGeom prst="rect">
            <a:avLst/>
          </a:prstGeom>
        </p:spPr>
      </p:pic>
    </p:spTree>
    <p:extLst>
      <p:ext uri="{BB962C8B-B14F-4D97-AF65-F5344CB8AC3E}">
        <p14:creationId xmlns:p14="http://schemas.microsoft.com/office/powerpoint/2010/main" val="2742023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p:txBody>
          <a:bodyPr/>
          <a:lstStyle/>
          <a:p>
            <a:r>
              <a:rPr lang="en-US" dirty="0" err="1"/>
              <a:t>OrchestrationTools</a:t>
            </a:r>
            <a:endParaRPr lang="en-US" dirty="0"/>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Jenkins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Most popular Continuous Integration &amp; Continuous Delivery Tool</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Especially popular with Java shops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An extensive community and catalog of plugins available</a:t>
            </a:r>
          </a:p>
          <a:p>
            <a:pPr marL="283464" lvl="0" indent="-283464" defTabSz="931710">
              <a:spcBef>
                <a:spcPts val="0"/>
              </a:spcBef>
              <a:spcAft>
                <a:spcPts val="600"/>
              </a:spcAft>
              <a:buFont typeface="Arial" panose="020B0604020202020204" pitchFamily="34" charset="0"/>
              <a:buChar char="•"/>
              <a:defRPr/>
            </a:pPr>
            <a:r>
              <a:rPr lang="en-US" sz="1400" dirty="0">
                <a:latin typeface="Segoe UI"/>
                <a:hlinkClick r:id="rId3"/>
              </a:rPr>
              <a:t>Azure Plugins </a:t>
            </a:r>
            <a:r>
              <a:rPr lang="en-US" sz="1400" dirty="0">
                <a:latin typeface="Segoe UI"/>
              </a:rPr>
              <a:t>available to use on-demand VMs for Build &amp; Test</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Jenkins Solution Template: </a:t>
            </a:r>
            <a:r>
              <a:rPr lang="en-US" sz="1400" dirty="0">
                <a:latin typeface="Segoe UI"/>
                <a:hlinkClick r:id="rId4"/>
              </a:rPr>
              <a:t>https://aka.ms/jenkins-on-azure</a:t>
            </a:r>
            <a:endParaRPr lang="en-US" sz="1400" dirty="0">
              <a:latin typeface="Segoe UI"/>
            </a:endParaRPr>
          </a:p>
          <a:p>
            <a:pPr marL="799578" lvl="1" indent="-342900" defTabSz="931710">
              <a:spcBef>
                <a:spcPts val="0"/>
              </a:spcBef>
              <a:spcAft>
                <a:spcPts val="600"/>
              </a:spcAft>
              <a:buFont typeface="Arial" panose="020B0604020202020204" pitchFamily="34" charset="0"/>
              <a:buChar char="•"/>
              <a:defRPr/>
            </a:pPr>
            <a:r>
              <a:rPr lang="en-US" sz="1400" dirty="0">
                <a:latin typeface="Segoe UI"/>
              </a:rPr>
              <a:t>Microsoft published. A Jenkins build secured for Azure and pre-configured with Azure plugins and tools</a:t>
            </a:r>
          </a:p>
          <a:p>
            <a:pPr marL="342900" lvl="0" indent="-342900" defTabSz="931710">
              <a:spcBef>
                <a:spcPts val="0"/>
              </a:spcBef>
              <a:spcAft>
                <a:spcPts val="600"/>
              </a:spcAft>
              <a:buFont typeface="Arial" panose="020B0604020202020204" pitchFamily="34" charset="0"/>
              <a:buChar char="•"/>
              <a:defRPr/>
            </a:pPr>
            <a:r>
              <a:rPr lang="en-US" sz="1400" dirty="0">
                <a:latin typeface="Segoe UI"/>
              </a:rPr>
              <a:t>Jenkins Hub is a great starting point for customers: </a:t>
            </a:r>
            <a:r>
              <a:rPr lang="en-US" sz="1400" dirty="0">
                <a:latin typeface="Segoe UI"/>
                <a:hlinkClick r:id="rId5"/>
              </a:rPr>
              <a:t>http://aka.ms/azjenkinshub</a:t>
            </a:r>
            <a:r>
              <a:rPr lang="en-US" sz="1400" dirty="0">
                <a:latin typeface="Segoe UI"/>
              </a:rPr>
              <a:t> </a:t>
            </a:r>
          </a:p>
          <a:p>
            <a:pPr lvl="0" defTabSz="931591">
              <a:spcBef>
                <a:spcPts val="1019"/>
              </a:spcBef>
              <a:spcAft>
                <a:spcPts val="611"/>
              </a:spcAft>
            </a:pPr>
            <a:r>
              <a:rPr lang="en-US" sz="2853" dirty="0">
                <a:solidFill>
                  <a:srgbClr val="505050"/>
                </a:solidFill>
              </a:rPr>
              <a:t>Spinnaker</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Continuous Deployment Tool</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Originally open sourced by </a:t>
            </a:r>
            <a:r>
              <a:rPr lang="en-US" sz="1400" dirty="0" err="1">
                <a:solidFill>
                  <a:srgbClr val="505050"/>
                </a:solidFill>
              </a:rPr>
              <a:t>NetFlix</a:t>
            </a:r>
            <a:endParaRPr lang="en-US" sz="1400" dirty="0">
              <a:solidFill>
                <a:srgbClr val="505050"/>
              </a:solidFill>
            </a:endParaRP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Provides the ability to manage continuous deployment pipelines with multiple deployment strategies and the ability to roll back easily to previous versions</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Spinnaker Code Labs for Azure:</a:t>
            </a:r>
          </a:p>
          <a:p>
            <a:pPr lvl="3" defTabSz="931591">
              <a:spcBef>
                <a:spcPts val="509"/>
              </a:spcBef>
              <a:spcAft>
                <a:spcPts val="600"/>
              </a:spcAft>
            </a:pPr>
            <a:r>
              <a:rPr lang="en-US" sz="1400" dirty="0">
                <a:solidFill>
                  <a:srgbClr val="505050"/>
                </a:solidFill>
              </a:rPr>
              <a:t>	</a:t>
            </a:r>
            <a:r>
              <a:rPr lang="en-US" sz="1400" dirty="0">
                <a:solidFill>
                  <a:srgbClr val="505050"/>
                </a:solidFill>
                <a:hlinkClick r:id="rId6"/>
              </a:rPr>
              <a:t>CD to Azure VM ScaleSet</a:t>
            </a:r>
            <a:endParaRPr lang="en-US" sz="1400" dirty="0">
              <a:solidFill>
                <a:srgbClr val="505050"/>
              </a:solidFill>
            </a:endParaRPr>
          </a:p>
          <a:p>
            <a:pPr lvl="3" defTabSz="931591">
              <a:spcBef>
                <a:spcPts val="509"/>
              </a:spcBef>
              <a:spcAft>
                <a:spcPts val="600"/>
              </a:spcAft>
            </a:pPr>
            <a:r>
              <a:rPr lang="en-US" sz="1400" dirty="0">
                <a:solidFill>
                  <a:srgbClr val="505050"/>
                </a:solidFill>
              </a:rPr>
              <a:t>	</a:t>
            </a:r>
            <a:r>
              <a:rPr lang="en-US" sz="1400" dirty="0">
                <a:solidFill>
                  <a:srgbClr val="505050"/>
                </a:solidFill>
                <a:hlinkClick r:id="rId7"/>
              </a:rPr>
              <a:t>CD to K8s on Azure</a:t>
            </a:r>
            <a:endParaRPr lang="en-US" sz="1400" dirty="0">
              <a:solidFill>
                <a:srgbClr val="505050"/>
              </a:solidFill>
            </a:endParaRPr>
          </a:p>
        </p:txBody>
      </p:sp>
      <p:pic>
        <p:nvPicPr>
          <p:cNvPr id="8" name="Picture 7">
            <a:extLst>
              <a:ext uri="{FF2B5EF4-FFF2-40B4-BE49-F238E27FC236}">
                <a16:creationId xmlns:a16="http://schemas.microsoft.com/office/drawing/2014/main" id="{34BDA834-6F29-4E81-8EA7-3262F7812A4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334079" y="297884"/>
            <a:ext cx="753626" cy="1042855"/>
          </a:xfrm>
          <a:prstGeom prst="rect">
            <a:avLst/>
          </a:prstGeom>
        </p:spPr>
      </p:pic>
      <p:pic>
        <p:nvPicPr>
          <p:cNvPr id="9" name="Picture 8">
            <a:extLst>
              <a:ext uri="{FF2B5EF4-FFF2-40B4-BE49-F238E27FC236}">
                <a16:creationId xmlns:a16="http://schemas.microsoft.com/office/drawing/2014/main" id="{4D00AC6D-D41C-45EC-9278-8FBEA851B0B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100946" y="2953820"/>
            <a:ext cx="1309914" cy="1309914"/>
          </a:xfrm>
          <a:prstGeom prst="rect">
            <a:avLst/>
          </a:prstGeom>
        </p:spPr>
      </p:pic>
    </p:spTree>
    <p:extLst>
      <p:ext uri="{BB962C8B-B14F-4D97-AF65-F5344CB8AC3E}">
        <p14:creationId xmlns:p14="http://schemas.microsoft.com/office/powerpoint/2010/main" val="545414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p:txBody>
          <a:bodyPr/>
          <a:lstStyle/>
          <a:p>
            <a:r>
              <a:rPr lang="en-US" dirty="0"/>
              <a:t>CI/CD Tools</a:t>
            </a:r>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Visual Studio Team Services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Microsoft’s Continuous Integration &amp; Continuous Delivery Tool</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Test and deploy your code to production with high-performance pipelines. Start small and scale up as needed.</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VSTS has everything you love about Git with free private repositories, pull requests, and code review. </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Collaborate with coworkers then integrate with CI/CD to get your code to production fast.</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VSTS gives you configurable Kanban boards, interactive backlogs, simple planning tools, and out-of-the-box support for Scrum-all integrated together for traceability and reporting.</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Code once and share packages across your organization. Host your private </a:t>
            </a:r>
            <a:r>
              <a:rPr lang="en-US" sz="1400" dirty="0" err="1">
                <a:latin typeface="Segoe UI"/>
              </a:rPr>
              <a:t>Nuget</a:t>
            </a:r>
            <a:r>
              <a:rPr lang="en-US" sz="1400" dirty="0">
                <a:latin typeface="Segoe UI"/>
              </a:rPr>
              <a:t>, </a:t>
            </a:r>
            <a:r>
              <a:rPr lang="en-US" sz="1400" dirty="0" err="1">
                <a:latin typeface="Segoe UI"/>
              </a:rPr>
              <a:t>npm</a:t>
            </a:r>
            <a:r>
              <a:rPr lang="en-US" sz="1400" dirty="0">
                <a:latin typeface="Segoe UI"/>
              </a:rPr>
              <a:t>, and Maven packages with VSTS for more reliable, scalable builds.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Use VSTS to setup test plans and track and report manual tests, run automated test suites, and run cloud-based load tests.</a:t>
            </a:r>
          </a:p>
        </p:txBody>
      </p:sp>
      <p:pic>
        <p:nvPicPr>
          <p:cNvPr id="2" name="Picture 1">
            <a:extLst>
              <a:ext uri="{FF2B5EF4-FFF2-40B4-BE49-F238E27FC236}">
                <a16:creationId xmlns:a16="http://schemas.microsoft.com/office/drawing/2014/main" id="{9F3D07E5-F8D4-4677-91B5-EAA25A69B7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2156" y="241112"/>
            <a:ext cx="1159650" cy="1144687"/>
          </a:xfrm>
          <a:prstGeom prst="rect">
            <a:avLst/>
          </a:prstGeom>
        </p:spPr>
      </p:pic>
      <p:pic>
        <p:nvPicPr>
          <p:cNvPr id="6" name="Picture 5">
            <a:extLst>
              <a:ext uri="{FF2B5EF4-FFF2-40B4-BE49-F238E27FC236}">
                <a16:creationId xmlns:a16="http://schemas.microsoft.com/office/drawing/2014/main" id="{C263D95C-C691-4580-A53D-B9F48582E26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84" y="2377607"/>
            <a:ext cx="5196745" cy="3005346"/>
          </a:xfrm>
          <a:prstGeom prst="rect">
            <a:avLst/>
          </a:prstGeom>
        </p:spPr>
      </p:pic>
      <p:pic>
        <p:nvPicPr>
          <p:cNvPr id="7" name="Picture 6">
            <a:extLst>
              <a:ext uri="{FF2B5EF4-FFF2-40B4-BE49-F238E27FC236}">
                <a16:creationId xmlns:a16="http://schemas.microsoft.com/office/drawing/2014/main" id="{4A1CD54E-CA95-4BCE-8327-A95CC8375BD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558693" y="4508075"/>
            <a:ext cx="5970699" cy="2349925"/>
          </a:xfrm>
          <a:prstGeom prst="rect">
            <a:avLst/>
          </a:prstGeom>
        </p:spPr>
      </p:pic>
    </p:spTree>
    <p:extLst>
      <p:ext uri="{BB962C8B-B14F-4D97-AF65-F5344CB8AC3E}">
        <p14:creationId xmlns:p14="http://schemas.microsoft.com/office/powerpoint/2010/main" val="3835821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13.xml><?xml version="1.0" encoding="utf-8"?>
<a:theme xmlns:a="http://schemas.openxmlformats.org/drawingml/2006/main" name="6_7-30269_Server &amp; Tools Business_16x9">
  <a:themeElements>
    <a:clrScheme name="Custom 9">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0072C5"/>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1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5.xml><?xml version="1.0" encoding="utf-8"?>
<a:theme xmlns:a="http://schemas.openxmlformats.org/drawingml/2006/main" name="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00B0F0"/>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91440" tIns="46637" rIns="91440" bIns="46637" numCol="1" rtlCol="0" anchor="ctr" anchorCtr="0" compatLnSpc="1">
        <a:prstTxWarp prst="textNoShape">
          <a:avLst/>
        </a:prstTxWarp>
      </a:bodyPr>
      <a:lstStyle>
        <a:defPPr algn="ctr" defTabSz="932472" fontAlgn="base">
          <a:spcBef>
            <a:spcPct val="0"/>
          </a:spcBef>
          <a:spcAft>
            <a:spcPct val="0"/>
          </a:spcAft>
          <a:defRPr sz="2000" dirty="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lumMod val="6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2017_Breakout_Template" id="{CB3F4FF1-477D-4741-B062-6AC788BB7F24}" vid="{F4C10737-93E5-48C6-8456-DDBD60BD8294}"/>
    </a:ext>
  </a:extLst>
</a:theme>
</file>

<file path=ppt/theme/theme3.xml><?xml version="1.0" encoding="utf-8"?>
<a:theme xmlns:a="http://schemas.openxmlformats.org/drawingml/2006/main" name="Openess 16-9_June-2014">
  <a:themeElements>
    <a:clrScheme name="Openess">
      <a:dk1>
        <a:srgbClr val="505050"/>
      </a:dk1>
      <a:lt1>
        <a:sysClr val="window" lastClr="FFFFFF"/>
      </a:lt1>
      <a:dk2>
        <a:srgbClr val="000000"/>
      </a:dk2>
      <a:lt2>
        <a:srgbClr val="E7E6E6"/>
      </a:lt2>
      <a:accent1>
        <a:srgbClr val="00188F"/>
      </a:accent1>
      <a:accent2>
        <a:srgbClr val="0072C6"/>
      </a:accent2>
      <a:accent3>
        <a:srgbClr val="008272"/>
      </a:accent3>
      <a:accent4>
        <a:srgbClr val="FF8C00"/>
      </a:accent4>
      <a:accent5>
        <a:srgbClr val="B4009E"/>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peness_2014_Template_16x9_r01.potx" id="{9AEF40BC-4E1A-4D6C-A429-0C2A87387DC2}" vid="{027EFA41-86E4-4FBF-AB40-2EAD28114D7D}"/>
    </a:ext>
  </a:extLst>
</a:theme>
</file>

<file path=ppt/theme/theme4.xml><?xml version="1.0" encoding="utf-8"?>
<a:theme xmlns:a="http://schemas.openxmlformats.org/drawingml/2006/main" name="STB Product Families 2013">
  <a:themeElements>
    <a:clrScheme name="Custom 2">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277D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and Enterprise Products Template July 2013.potx" id="{D758CEDE-5CA6-4C03-87FE-218944EC3508}" vid="{06B439C2-CBAA-4105-8305-59DB90A14B7A}"/>
    </a:ext>
  </a:extLst>
</a:theme>
</file>

<file path=ppt/theme/theme5.xml><?xml version="1.0" encoding="utf-8"?>
<a:theme xmlns:a="http://schemas.openxmlformats.org/drawingml/2006/main" name="9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D764401-85F2-44EB-A297-FBE2E4523465}" vid="{69086699-E8BC-4959-BCAB-59E2918A8D5C}"/>
    </a:ext>
  </a:extLst>
</a:theme>
</file>

<file path=ppt/theme/theme6.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Azure_Tour_Template.potx" id="{1F2C2334-7533-4D58-82A1-3A97276FF79F}" vid="{25A698CE-D8E8-4555-90DA-17AB3932CBC0}"/>
    </a:ext>
  </a:extLst>
</a:theme>
</file>

<file path=ppt/theme/theme7.xml><?xml version="1.0" encoding="utf-8"?>
<a:theme xmlns:a="http://schemas.openxmlformats.org/drawingml/2006/main" name="4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35144C8-362F-4771-9588-409DB9AEB8CE}" vid="{7F44F1D1-429D-4FB1-8A25-C37AA5BEE4B5}"/>
    </a:ext>
  </a:extLst>
</a:theme>
</file>

<file path=ppt/theme/theme8.xml><?xml version="1.0" encoding="utf-8"?>
<a:theme xmlns:a="http://schemas.openxmlformats.org/drawingml/2006/main" name="OSS Theme W/ Bar">
  <a:themeElements>
    <a:clrScheme name="OSS Template">
      <a:dk1>
        <a:srgbClr val="000000"/>
      </a:dk1>
      <a:lt1>
        <a:sysClr val="window" lastClr="FFFFFF"/>
      </a:lt1>
      <a:dk2>
        <a:srgbClr val="505050"/>
      </a:dk2>
      <a:lt2>
        <a:srgbClr val="D2D2D2"/>
      </a:lt2>
      <a:accent1>
        <a:srgbClr val="0072C6"/>
      </a:accent1>
      <a:accent2>
        <a:srgbClr val="EB3C00"/>
      </a:accent2>
      <a:accent3>
        <a:srgbClr val="FCD116"/>
      </a:accent3>
      <a:accent4>
        <a:srgbClr val="009E49"/>
      </a:accent4>
      <a:accent5>
        <a:srgbClr val="9B4F96"/>
      </a:accent5>
      <a:accent6>
        <a:srgbClr val="969696"/>
      </a:accent6>
      <a:hlink>
        <a:srgbClr val="0563C1"/>
      </a:hlink>
      <a:folHlink>
        <a:srgbClr val="EB3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EF_2016_16x9_Template.potx" id="{6F30CEFF-F50E-40BF-A940-626D9DAB7388}" vid="{54660BE7-FAAC-478F-8C28-F8D5586CEB3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F70749F7F8944184541528EF04CF82" ma:contentTypeVersion="2" ma:contentTypeDescription="Create a new document." ma:contentTypeScope="" ma:versionID="ae5595f63a6483b93e6ab373e3b5d306">
  <xsd:schema xmlns:xsd="http://www.w3.org/2001/XMLSchema" xmlns:xs="http://www.w3.org/2001/XMLSchema" xmlns:p="http://schemas.microsoft.com/office/2006/metadata/properties" xmlns:ns2="0bf154e2-4092-4d12-9300-773509c047f5" targetNamespace="http://schemas.microsoft.com/office/2006/metadata/properties" ma:root="true" ma:fieldsID="155278cd304267fd9df4f014eda49b9f" ns2:_="">
    <xsd:import namespace="0bf154e2-4092-4d12-9300-773509c047f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f154e2-4092-4d12-9300-773509c047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B93395C-7BC2-4349-A239-A105FC2A9B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bf154e2-4092-4d12-9300-773509c047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9F38C3-2FA2-4E59-91CF-A075E2B03E6D}">
  <ds:schemaRefs>
    <ds:schemaRef ds:uri="http://schemas.microsoft.com/sharepoint/v3/contenttype/forms"/>
  </ds:schemaRefs>
</ds:datastoreItem>
</file>

<file path=customXml/itemProps3.xml><?xml version="1.0" encoding="utf-8"?>
<ds:datastoreItem xmlns:ds="http://schemas.openxmlformats.org/officeDocument/2006/customXml" ds:itemID="{133385DF-5EC3-4B23-8D19-984BC573BC64}">
  <ds:schemaRefs>
    <ds:schemaRef ds:uri="0bf154e2-4092-4d12-9300-773509c047f5"/>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13761</TotalTime>
  <Words>4411</Words>
  <Application>Microsoft Office PowerPoint</Application>
  <PresentationFormat>Widescreen</PresentationFormat>
  <Paragraphs>535</Paragraphs>
  <Slides>46</Slides>
  <Notes>46</Notes>
  <HiddenSlides>0</HiddenSlides>
  <MMClips>0</MMClips>
  <ScaleCrop>false</ScaleCrop>
  <HeadingPairs>
    <vt:vector size="6" baseType="variant">
      <vt:variant>
        <vt:lpstr>Fonts Used</vt:lpstr>
      </vt:variant>
      <vt:variant>
        <vt:i4>16</vt:i4>
      </vt:variant>
      <vt:variant>
        <vt:lpstr>Theme</vt:lpstr>
      </vt:variant>
      <vt:variant>
        <vt:i4>16</vt:i4>
      </vt:variant>
      <vt:variant>
        <vt:lpstr>Slide Titles</vt:lpstr>
      </vt:variant>
      <vt:variant>
        <vt:i4>46</vt:i4>
      </vt:variant>
    </vt:vector>
  </HeadingPairs>
  <TitlesOfParts>
    <vt:vector size="78" baseType="lpstr">
      <vt:lpstr>ＭＳ Ｐゴシック</vt:lpstr>
      <vt:lpstr>Arial</vt:lpstr>
      <vt:lpstr>Calibri</vt:lpstr>
      <vt:lpstr>Calibri Light</vt:lpstr>
      <vt:lpstr>Consolas</vt:lpstr>
      <vt:lpstr>Courier New</vt:lpstr>
      <vt:lpstr>Gill Sans MT</vt:lpstr>
      <vt:lpstr>JACKPORT COLLEGE NCV</vt:lpstr>
      <vt:lpstr>Lucida Console</vt:lpstr>
      <vt:lpstr>Segoe UI</vt:lpstr>
      <vt:lpstr>Segoe UI Black</vt:lpstr>
      <vt:lpstr>Segoe UI Light</vt:lpstr>
      <vt:lpstr>Segoe UI Semibold</vt:lpstr>
      <vt:lpstr>Segoe UI Semilight</vt:lpstr>
      <vt:lpstr>Segoe UI Symbol</vt:lpstr>
      <vt:lpstr>Wingdings</vt:lpstr>
      <vt:lpstr>Office Theme</vt:lpstr>
      <vt:lpstr>1_3-50088_Microsoft_Inspire_Template</vt:lpstr>
      <vt:lpstr>Openess 16-9_June-2014</vt:lpstr>
      <vt:lpstr>STB Product Families 2013</vt:lpstr>
      <vt:lpstr>9_5-30664_S4_Q1_FY16_Light_Template</vt:lpstr>
      <vt:lpstr>Azure_Tour_2015_TEMPLATE</vt:lpstr>
      <vt:lpstr>4_5-30664_S4_Q1_FY16_Light_Template</vt:lpstr>
      <vt:lpstr>OSS Theme W/ Bar</vt:lpstr>
      <vt:lpstr>3_5-50002_Ignite_Breakout_Template</vt:lpstr>
      <vt:lpstr>1_Office Theme</vt:lpstr>
      <vt:lpstr>2_5-30660_TR21_BO_CT_Template</vt:lpstr>
      <vt:lpstr>Parcel</vt:lpstr>
      <vt:lpstr>6_7-30269_Server &amp; Tools Business_16x9</vt:lpstr>
      <vt:lpstr>1_C+E Readiness Template</vt:lpstr>
      <vt:lpstr>Azure Medium</vt:lpstr>
      <vt:lpstr>5-30660_TR21_BO_CT_Template</vt:lpstr>
      <vt:lpstr>PowerPoint Presentation</vt:lpstr>
      <vt:lpstr>Agenda</vt:lpstr>
      <vt:lpstr>Challenge #0 Step 1: Get your machines ready!</vt:lpstr>
      <vt:lpstr>Infrastructure as Code</vt:lpstr>
      <vt:lpstr>Infrastructure as Code Three major parts</vt:lpstr>
      <vt:lpstr>PowerPoint Presentation</vt:lpstr>
      <vt:lpstr>PowerPoint Presentation</vt:lpstr>
      <vt:lpstr>PowerPoint Presentation</vt:lpstr>
      <vt:lpstr>PowerPoint Presentation</vt:lpstr>
      <vt:lpstr>Azure Resource Manager Overview</vt:lpstr>
      <vt:lpstr>Azure structure</vt:lpstr>
      <vt:lpstr>PowerPoint Presentation</vt:lpstr>
      <vt:lpstr>Resource Providers</vt:lpstr>
      <vt:lpstr>Resource Groups</vt:lpstr>
      <vt:lpstr>Creating a template</vt:lpstr>
      <vt:lpstr>The template</vt:lpstr>
      <vt:lpstr>The template - Parameters</vt:lpstr>
      <vt:lpstr>The template - Variables</vt:lpstr>
      <vt:lpstr>The template - Resources</vt:lpstr>
      <vt:lpstr>Deploying the template</vt:lpstr>
      <vt:lpstr>Template Tools ( http://aka.ms/azuretools )</vt:lpstr>
      <vt:lpstr>Challenge #1 Step 2: Create a “Hello World” template</vt:lpstr>
      <vt:lpstr>Tour of Advanced Functions</vt:lpstr>
      <vt:lpstr>ARM Advanced Feature: concat()</vt:lpstr>
      <vt:lpstr>Concat()…array and object function</vt:lpstr>
      <vt:lpstr>Snippet: concat() in action</vt:lpstr>
      <vt:lpstr>ARM Advanced Feature: condition and equals()</vt:lpstr>
      <vt:lpstr>Condition()…comparison functions</vt:lpstr>
      <vt:lpstr>PowerPoint Presentation</vt:lpstr>
      <vt:lpstr>ARM Advanced Feature: copyIndex() aka Looping</vt:lpstr>
      <vt:lpstr>copyIndex()…numeric function</vt:lpstr>
      <vt:lpstr>PowerPoint Presentation</vt:lpstr>
      <vt:lpstr>Hands-on: Create an ARM Template with Advanced Features</vt:lpstr>
      <vt:lpstr>Challenge #2 Deploy a simple network stack</vt:lpstr>
      <vt:lpstr>Practices to avoid. . . ( !best practices )</vt:lpstr>
      <vt:lpstr>ARM Best Practices (it’s personal)</vt:lpstr>
      <vt:lpstr>Challenge #3 Deploy more than one resource</vt:lpstr>
      <vt:lpstr>Challenge #4 Let’s do something real…</vt:lpstr>
      <vt:lpstr>Challenge #5 Prepare to scale!</vt:lpstr>
      <vt:lpstr>Challenge #6 Network access policies</vt:lpstr>
      <vt:lpstr>Challenge #7 Now let’s scale it!</vt:lpstr>
      <vt:lpstr>Challenge #8 Install some software on those VMs!</vt:lpstr>
      <vt:lpstr>Challenge #9 Let’s scale it automatically </vt:lpstr>
      <vt:lpstr>Challenge #10 Break it down into smaller parts</vt:lpstr>
      <vt:lpstr>Challenge #11: (Day 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Mission Statement</dc:title>
  <dc:creator>Peter Laudati</dc:creator>
  <cp:lastModifiedBy>Ali Hussain</cp:lastModifiedBy>
  <cp:revision>30</cp:revision>
  <dcterms:created xsi:type="dcterms:W3CDTF">2017-09-08T13:41:40Z</dcterms:created>
  <dcterms:modified xsi:type="dcterms:W3CDTF">2018-06-06T06:32:04Z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peterlau@microsoft.com</vt:lpwstr>
  </property>
  <property fmtid="{D5CDD505-2E9C-101B-9397-08002B2CF9AE}" pid="6" name="MSIP_Label_f42aa342-8706-4288-bd11-ebb85995028c_SetDate">
    <vt:lpwstr>2017-10-16T01:49:40.9750984-02:00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0x01010029F70749F7F8944184541528EF04CF82</vt:lpwstr>
  </property>
</Properties>
</file>